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555" r:id="rId3"/>
    <p:sldId id="561" r:id="rId4"/>
    <p:sldId id="562" r:id="rId5"/>
    <p:sldId id="563" r:id="rId6"/>
    <p:sldId id="564" r:id="rId7"/>
    <p:sldId id="585" r:id="rId8"/>
    <p:sldId id="586" r:id="rId9"/>
    <p:sldId id="587" r:id="rId10"/>
    <p:sldId id="578" r:id="rId11"/>
    <p:sldId id="579" r:id="rId12"/>
    <p:sldId id="581" r:id="rId13"/>
    <p:sldId id="580" r:id="rId14"/>
    <p:sldId id="582" r:id="rId15"/>
    <p:sldId id="583" r:id="rId16"/>
    <p:sldId id="584" r:id="rId17"/>
    <p:sldId id="573" r:id="rId18"/>
    <p:sldId id="574" r:id="rId19"/>
    <p:sldId id="575" r:id="rId20"/>
    <p:sldId id="576" r:id="rId21"/>
    <p:sldId id="577" r:id="rId22"/>
    <p:sldId id="565" r:id="rId23"/>
    <p:sldId id="566" r:id="rId24"/>
    <p:sldId id="567" r:id="rId25"/>
    <p:sldId id="568" r:id="rId26"/>
    <p:sldId id="569" r:id="rId27"/>
    <p:sldId id="570" r:id="rId28"/>
    <p:sldId id="589" r:id="rId29"/>
    <p:sldId id="590" r:id="rId30"/>
    <p:sldId id="591" r:id="rId31"/>
    <p:sldId id="593" r:id="rId32"/>
    <p:sldId id="592" r:id="rId33"/>
    <p:sldId id="594" r:id="rId3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B7405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1" autoAdjust="0"/>
    <p:restoredTop sz="94647" autoAdjust="0"/>
  </p:normalViewPr>
  <p:slideViewPr>
    <p:cSldViewPr>
      <p:cViewPr varScale="1">
        <p:scale>
          <a:sx n="84" d="100"/>
          <a:sy n="84" d="100"/>
        </p:scale>
        <p:origin x="426" y="10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72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7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52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8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721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67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14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94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9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0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64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42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95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33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79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50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37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0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34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657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27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48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4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1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95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4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4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6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27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60" y="353528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980431"/>
            <a:ext cx="925136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Paper Review and Phase Alignment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sensingAuthors</a:t>
            </a:r>
            <a:r>
              <a:rPr lang="en-US" sz="1600" b="1" dirty="0">
                <a:latin typeface="Consolas" panose="020B0609020204030204" pitchFamily="49" charset="0"/>
              </a:rPr>
              <a:t>: Mohamed </a:t>
            </a:r>
            <a:r>
              <a:rPr lang="en-US" sz="1600" b="1" dirty="0" err="1">
                <a:latin typeface="Consolas" panose="020B0609020204030204" pitchFamily="49" charset="0"/>
              </a:rPr>
              <a:t>Elgendi</a:t>
            </a:r>
            <a:r>
              <a:rPr lang="en-US" sz="16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Description: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To identify the most effective Signal Quality Index (SQI) for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signals and propose a single practical SQI threshold that can be implemented on portable/mobile devices for real-time quality assessment.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Methods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Datasets used: PURE dataset (10 subjects, 60 sequences, head movements).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LGI-PPGI dataset (6 subjects, 24 videos, resting/gym/talk/rotation).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algorithms tested (via </a:t>
            </a:r>
            <a:r>
              <a:rPr lang="en-US" sz="1200" dirty="0" err="1">
                <a:latin typeface="Consolas" panose="020B0609020204030204" pitchFamily="49" charset="0"/>
              </a:rPr>
              <a:t>pyVHR</a:t>
            </a:r>
            <a:r>
              <a:rPr lang="en-US" sz="1200" dirty="0">
                <a:latin typeface="Consolas" panose="020B0609020204030204" pitchFamily="49" charset="0"/>
              </a:rPr>
              <a:t>):CHROM, GREEN, OMIT, POS, LGI, PBV, ICA, PCAs.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Facial regions: 44 landmarks across forehead + left cheek + right cheek, extracted with </a:t>
            </a:r>
            <a:r>
              <a:rPr lang="en-US" sz="1200" dirty="0" err="1">
                <a:latin typeface="Consolas" panose="020B0609020204030204" pitchFamily="49" charset="0"/>
              </a:rPr>
              <a:t>MediaPipe</a:t>
            </a:r>
            <a:r>
              <a:rPr lang="en-US" sz="1200" dirty="0">
                <a:latin typeface="Consolas" panose="020B0609020204030204" pitchFamily="49" charset="0"/>
              </a:rPr>
              <a:t> Face </a:t>
            </a:r>
            <a:r>
              <a:rPr lang="en-US" sz="1200" dirty="0" err="1">
                <a:latin typeface="Consolas" panose="020B0609020204030204" pitchFamily="49" charset="0"/>
              </a:rPr>
              <a:t>Meshs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Window sizes tested: 1–12 seconds.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SQIs tested (8 total): NSQI, KSQI, PSQI, SSQI, ESQI, MSQI, ZSQI, RSQIs.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Classification: Signals labeled into Excellent / Acceptable / Unfit (based on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>
                <a:latin typeface="Consolas" panose="020B0609020204030204" pitchFamily="49" charset="0"/>
              </a:rPr>
              <a:t>BPM ≤5, DTW, and correlation r).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Classifiers used: SVM, LDA, Logistic Regression, Decision Tree.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8195" name="Picture 3" descr="Fig. 6">
            <a:extLst>
              <a:ext uri="{FF2B5EF4-FFF2-40B4-BE49-F238E27FC236}">
                <a16:creationId xmlns:a16="http://schemas.microsoft.com/office/drawing/2014/main" id="{445E3248-99D5-C5D2-EE76-B97FA3F0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07" y="4413565"/>
            <a:ext cx="3552329" cy="30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Fig. 5">
            <a:extLst>
              <a:ext uri="{FF2B5EF4-FFF2-40B4-BE49-F238E27FC236}">
                <a16:creationId xmlns:a16="http://schemas.microsoft.com/office/drawing/2014/main" id="{9A4C2555-C5AE-951F-8097-609E1DEB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" y="4860751"/>
            <a:ext cx="6193887" cy="222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22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6419" y="900311"/>
            <a:ext cx="10693400" cy="7525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sensing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Mohamed </a:t>
            </a:r>
            <a:r>
              <a:rPr lang="en-US" sz="1400" b="1" dirty="0" err="1">
                <a:latin typeface="Consolas" panose="020B0609020204030204" pitchFamily="49" charset="0"/>
              </a:rPr>
              <a:t>Elgendi</a:t>
            </a:r>
            <a:r>
              <a:rPr lang="en-US" sz="14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Signal Quality Indices (SQIs)</a:t>
            </a: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NSQI (Normalized SQI) → Measures energy of HR frequency vs. noise; normalizes spectrum to highlight pulse peaks.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Compares energy in HR-related band to total signal energy.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	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where 𝑃</a:t>
            </a:r>
            <a:r>
              <a:rPr lang="en-US" sz="1200" b="0" i="1" baseline="-25000" dirty="0" err="1">
                <a:effectLst/>
                <a:latin typeface="Consolas" panose="020B0609020204030204" pitchFamily="49" charset="0"/>
              </a:rPr>
              <a:t>Hrband</a:t>
            </a:r>
            <a:r>
              <a:rPr lang="en-US" sz="1200" i="1" baseline="-25000" dirty="0"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is spectral power near HR frequency (±Δ), and 𝑃</a:t>
            </a:r>
            <a:r>
              <a:rPr lang="en-US" sz="1200" b="0" i="1" baseline="-25000" dirty="0">
                <a:effectLst/>
                <a:latin typeface="Consolas" panose="020B0609020204030204" pitchFamily="49" charset="0"/>
              </a:rPr>
              <a:t>total</a:t>
            </a:r>
            <a:r>
              <a:rPr lang="en-US" sz="1200" i="1" baseline="-25000" dirty="0"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is total spectral power.</a:t>
            </a: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KSQI (Kurtosis-based SQI) → Looks at “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peakedness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” of the waveform; clean periodic signals show sharper peaks.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Measures how “peaked” the signal distribution is (clean signals have high kurtosis).</a:t>
            </a: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lvl="5">
              <a:lnSpc>
                <a:spcPct val="150000"/>
              </a:lnSpc>
            </a:pPr>
            <a:r>
              <a:rPr lang="en-US" sz="1200" b="0" i="1" dirty="0">
                <a:effectLst/>
                <a:latin typeface="Consolas" panose="020B0609020204030204" pitchFamily="49" charset="0"/>
              </a:rPr>
              <a:t>where 𝜇</a:t>
            </a:r>
            <a:r>
              <a:rPr lang="en-US" sz="1200" b="0" i="1" baseline="-25000" dirty="0">
                <a:effectLst/>
                <a:latin typeface="Consolas" panose="020B0609020204030204" pitchFamily="49" charset="0"/>
              </a:rPr>
              <a:t>4</a:t>
            </a:r>
            <a:r>
              <a:rPr lang="en-US" sz="1200" i="1" baseline="-25000" dirty="0"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= 4th central moment, 𝜎 = standard deviation.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lvl="5"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PSQI (Power Spectrum SQI) → Compares power at HR frequency vs. rest of spectrum; strong HR → higher PSQI.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Checks if the HR frequency peak dominates the spectrum.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			   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where 𝑃(𝑓) is the power spectrum.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2B73A-5EBF-A244-8432-80403ADC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572" y="2599323"/>
            <a:ext cx="1453281" cy="571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72A87C-4A02-295E-AE89-7981904A6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053" y="4572719"/>
            <a:ext cx="1121258" cy="424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7A896-3885-F91B-668B-81C6623DC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360" y="6399154"/>
            <a:ext cx="1910493" cy="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3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6419" y="900311"/>
            <a:ext cx="10693400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sensing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Mohamed </a:t>
            </a:r>
            <a:r>
              <a:rPr lang="en-US" sz="1400" b="1" dirty="0" err="1">
                <a:latin typeface="Consolas" panose="020B0609020204030204" pitchFamily="49" charset="0"/>
              </a:rPr>
              <a:t>Elgendi</a:t>
            </a:r>
            <a:r>
              <a:rPr lang="en-US" sz="14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Signal Quality Indices (SQIs)</a:t>
            </a:r>
          </a:p>
          <a:p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SSQI (Skewness-based SQI) → Evaluates asymmetry of the signal distribution; motion/noise makes it more skewed.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Measures asymmetry of the signal distribution.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 		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      where 𝜇</a:t>
            </a:r>
            <a:r>
              <a:rPr lang="en-US" sz="1200" b="0" i="1" baseline="-25000" dirty="0">
                <a:effectLst/>
                <a:latin typeface="Consolas" panose="020B0609020204030204" pitchFamily="49" charset="0"/>
              </a:rPr>
              <a:t>3</a:t>
            </a:r>
            <a:r>
              <a:rPr lang="en-US" sz="1200" i="1" baseline="-25000" dirty="0">
                <a:latin typeface="Consolas" panose="020B0609020204030204" pitchFamily="49" charset="0"/>
              </a:rPr>
              <a:t> </a:t>
            </a:r>
            <a:r>
              <a:rPr lang="el-GR" sz="1200" b="0" i="1" dirty="0">
                <a:effectLst/>
                <a:latin typeface="Consolas" panose="020B0609020204030204" pitchFamily="49" charset="0"/>
              </a:rPr>
              <a:t>= 3</a:t>
            </a:r>
            <a:r>
              <a:rPr lang="en-US" sz="1200" b="0" i="1" dirty="0" err="1">
                <a:effectLst/>
                <a:latin typeface="Consolas" panose="020B0609020204030204" pitchFamily="49" charset="0"/>
              </a:rPr>
              <a:t>rd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 central moment, 𝜎</a:t>
            </a:r>
            <a:r>
              <a:rPr lang="el-GR" sz="1200" b="0" i="1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standard deviation.</a:t>
            </a:r>
            <a:endParaRPr lang="en-US" sz="1200" i="1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ESQI (Entropy-based SQI) → Measures randomness/complexity; lower entropy = cleaner signal.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Measures randomness; low entropy means structured/periodic signal (better).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		</a:t>
            </a:r>
            <a:r>
              <a:rPr lang="en-US" sz="1200" i="1" dirty="0">
                <a:latin typeface="Consolas" panose="020B0609020204030204" pitchFamily="49" charset="0"/>
              </a:rPr>
              <a:t>   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where 𝑝(𝑥)</a:t>
            </a:r>
            <a:r>
              <a:rPr lang="en-US" sz="1200" i="1" dirty="0"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effectLst/>
                <a:latin typeface="Consolas" panose="020B0609020204030204" pitchFamily="49" charset="0"/>
              </a:rPr>
              <a:t>is the probability distribution of signal amplitudes.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MSQI (Mean-based SQI) → Uses average signal stability; unstable means poor quality.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Uses stability of the mean to check quality.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Compute moving average of the signal.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MSQI = variance of that moving mean (lower = cleaner).</a:t>
            </a: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96E734-4D33-104F-3BED-9474C96D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126" y="2715946"/>
            <a:ext cx="1186574" cy="560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7B297F-3003-BE3E-41BA-48ED069A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10" y="4711186"/>
            <a:ext cx="2405806" cy="40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6419" y="900311"/>
            <a:ext cx="1069340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sensing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Mohamed </a:t>
            </a:r>
            <a:r>
              <a:rPr lang="en-US" sz="1400" b="1" dirty="0" err="1">
                <a:latin typeface="Consolas" panose="020B0609020204030204" pitchFamily="49" charset="0"/>
              </a:rPr>
              <a:t>Elgendi</a:t>
            </a:r>
            <a:r>
              <a:rPr lang="en-US" sz="14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Signal Quality Indices (SQIs)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ZSQI (Zero-crossing SQI) → Counts how often the signal crosses zero; regular crossings = rhythmic pulse.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Counts regularity of zero-crossings. Clean periodic signals → regular crossings.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RSQI (Relative power SQI) → Ratio of HR frequency band power to total power; higher ratio = better HR content.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Fraction of spectral energy within HR range.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610A8-E869-5E0C-F6F6-251B10AE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559" y="2599145"/>
            <a:ext cx="1948594" cy="533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68ECA-AB2A-9DE2-A064-9314661AD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06" y="3946549"/>
            <a:ext cx="2139099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4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6419" y="900311"/>
            <a:ext cx="1069340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sensing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Mohamed </a:t>
            </a:r>
            <a:r>
              <a:rPr lang="en-US" sz="1400" b="1" dirty="0" err="1">
                <a:latin typeface="Consolas" panose="020B0609020204030204" pitchFamily="49" charset="0"/>
              </a:rPr>
              <a:t>Elgendi</a:t>
            </a:r>
            <a:r>
              <a:rPr lang="en-US" sz="14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Signal Quality Indices (SQIs)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ZSQI (Zero-crossing SQI) → Counts how often the signal crosses zero; regular crossings = rhythmic pulse.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Counts regularity of zero-crossings. Clean periodic signals → regular crossings.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RSQI (Relative power SQI) → Ratio of HR frequency band power to total power; higher ratio = better HR content.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Fraction of spectral energy within HR range.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610A8-E869-5E0C-F6F6-251B10AE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559" y="2599145"/>
            <a:ext cx="1948594" cy="533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68ECA-AB2A-9DE2-A064-9314661AD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06" y="3946549"/>
            <a:ext cx="2139099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3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6419" y="900311"/>
            <a:ext cx="10693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sensing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Mohamed </a:t>
            </a:r>
            <a:r>
              <a:rPr lang="en-US" sz="1400" b="1" dirty="0" err="1">
                <a:latin typeface="Consolas" panose="020B0609020204030204" pitchFamily="49" charset="0"/>
              </a:rPr>
              <a:t>Elgendi</a:t>
            </a:r>
            <a:r>
              <a:rPr lang="en-US" sz="14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Distribution of reconstructed signals by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rPPG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methods across different window sizes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6376504D-21EF-49F4-5112-63585A99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8423"/>
            <a:ext cx="106934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FD7A0-015C-1078-A971-F4044EE689C4}"/>
              </a:ext>
            </a:extLst>
          </p:cNvPr>
          <p:cNvSpPr txBox="1"/>
          <p:nvPr/>
        </p:nvSpPr>
        <p:spPr>
          <a:xfrm>
            <a:off x="162124" y="5351741"/>
            <a:ext cx="1296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Excellent 75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Acceptable 35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Unfit 362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344D-7416-6542-54F3-C994FAD6CCE8}"/>
              </a:ext>
            </a:extLst>
          </p:cNvPr>
          <p:cNvSpPr txBox="1"/>
          <p:nvPr/>
        </p:nvSpPr>
        <p:spPr>
          <a:xfrm>
            <a:off x="3749903" y="5336268"/>
            <a:ext cx="1296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Excellent 125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Acceptable 74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Unfit 273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69F55-A0B2-AEAA-F13A-2BC574D38D87}"/>
              </a:ext>
            </a:extLst>
          </p:cNvPr>
          <p:cNvSpPr txBox="1"/>
          <p:nvPr/>
        </p:nvSpPr>
        <p:spPr>
          <a:xfrm>
            <a:off x="7337752" y="5297736"/>
            <a:ext cx="1296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Excellent 143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Acceptable 85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Unfit 245</a:t>
            </a:r>
          </a:p>
        </p:txBody>
      </p:sp>
    </p:spTree>
    <p:extLst>
      <p:ext uri="{BB962C8B-B14F-4D97-AF65-F5344CB8AC3E}">
        <p14:creationId xmlns:p14="http://schemas.microsoft.com/office/powerpoint/2010/main" val="220770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6419" y="900311"/>
            <a:ext cx="10693400" cy="369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Optimal signal quality index for remote </a:t>
            </a:r>
            <a:r>
              <a:rPr lang="en-US" sz="1600" b="1" dirty="0" err="1">
                <a:latin typeface="Consolas" panose="020B0609020204030204" pitchFamily="49" charset="0"/>
              </a:rPr>
              <a:t>photoplethysmogram</a:t>
            </a:r>
            <a:r>
              <a:rPr lang="en-US" sz="1600" b="1" dirty="0">
                <a:latin typeface="Consolas" panose="020B0609020204030204" pitchFamily="49" charset="0"/>
              </a:rPr>
              <a:t> sensing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Mohamed </a:t>
            </a:r>
            <a:r>
              <a:rPr lang="en-US" sz="1400" b="1" dirty="0" err="1">
                <a:latin typeface="Consolas" panose="020B0609020204030204" pitchFamily="49" charset="0"/>
              </a:rPr>
              <a:t>Elgendi</a:t>
            </a:r>
            <a:r>
              <a:rPr lang="en-US" sz="1400" b="1" dirty="0">
                <a:latin typeface="Consolas" panose="020B0609020204030204" pitchFamily="49" charset="0"/>
              </a:rPr>
              <a:t>, Igor Martinelli &amp; Carlo Menon (2024)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SQI Performance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PURE dataset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NSQI best for Excellent vs Unfit (OF1 = 0.86).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KSQI best for Acceptable vs Unfit (OF1 = 0.81).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LGI-PPGI dataset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NSQI best for Excellent vs Unfit (OF1 = 0.77).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KSQI again best for Acceptable vs Unfit (OF1 = 0.68).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Threshold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Proposed NSQI &lt; 0.293 as the practical threshold for selecting high-quality frames</a:t>
            </a:r>
          </a:p>
        </p:txBody>
      </p:sp>
    </p:spTree>
    <p:extLst>
      <p:ext uri="{BB962C8B-B14F-4D97-AF65-F5344CB8AC3E}">
        <p14:creationId xmlns:p14="http://schemas.microsoft.com/office/powerpoint/2010/main" val="3224383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6156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The role of face regions in remote photoplethysmography for contactless heart rate monitoring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Authors: Maksym </a:t>
            </a:r>
            <a:r>
              <a:rPr lang="en-US" sz="1600" b="1" dirty="0" err="1">
                <a:latin typeface="Consolas" panose="020B0609020204030204" pitchFamily="49" charset="0"/>
              </a:rPr>
              <a:t>Bondarenko</a:t>
            </a:r>
            <a:r>
              <a:rPr lang="en-US" sz="1600" b="1" dirty="0">
                <a:latin typeface="Consolas" panose="020B0609020204030204" pitchFamily="49" charset="0"/>
              </a:rPr>
              <a:t>, Carlo Menon &amp; Mohamed </a:t>
            </a:r>
            <a:r>
              <a:rPr lang="en-US" sz="1600" b="1" dirty="0" err="1">
                <a:latin typeface="Consolas" panose="020B0609020204030204" pitchFamily="49" charset="0"/>
              </a:rPr>
              <a:t>Elgendi</a:t>
            </a:r>
            <a:r>
              <a:rPr lang="en-US" sz="1600" b="1" dirty="0">
                <a:latin typeface="Consolas" panose="020B0609020204030204" pitchFamily="49" charset="0"/>
              </a:rPr>
              <a:t> (2025)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Description: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To systematically review 70 studies and analyze how the choice and number of Regions of Interest (ROIs: hole face, forehead, cheeks, nose, chin, multiple patches) influence the accuracy of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-based heart rate (HR) estimation.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Methods: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Excluded: non-RGB, NIR/IR, theoretical, non-facial or contact-based methods.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Datasets analyzed: 20 public sets (UBFC-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rPPG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, PURE, COHFACE, VIPL-HR, MAHNOB-HCI).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Metrics: MAE (Mean Absolute Error) and RMSE (Root Mean Square Error).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ROI Selection</a:t>
            </a: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Most common: holistic (whole) face (36.8% of studies).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Best performing: forehead (24.5%) and cheeks (21.7%), due to large flat skin surfaces, stable perfusion, low hair/accessory interference 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Nose and chin were less reliable (6.6% and 4.7%).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ROI Quantity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More ROIs generally improved performance, but diminishing returns beyond ~60 patches.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Best results clustered around 3 ROIs and ~60 ROIs (LOESS analysis, Fig. 4).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Too many patches (&gt;100) increased computation and sometimes added noise.</a:t>
            </a: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0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241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The role of face regions in remote photoplethysmography for contactless heart rate monitoring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Authors: Maksym </a:t>
            </a:r>
            <a:r>
              <a:rPr lang="en-US" sz="1600" b="1" dirty="0" err="1">
                <a:latin typeface="Consolas" panose="020B0609020204030204" pitchFamily="49" charset="0"/>
              </a:rPr>
              <a:t>Bondarenko</a:t>
            </a:r>
            <a:r>
              <a:rPr lang="en-US" sz="1600" b="1" dirty="0">
                <a:latin typeface="Consolas" panose="020B0609020204030204" pitchFamily="49" charset="0"/>
              </a:rPr>
              <a:t>, Carlo Menon &amp; Mohamed </a:t>
            </a:r>
            <a:r>
              <a:rPr lang="en-US" sz="1600" b="1" dirty="0" err="1">
                <a:latin typeface="Consolas" panose="020B0609020204030204" pitchFamily="49" charset="0"/>
              </a:rPr>
              <a:t>Elgendi</a:t>
            </a:r>
            <a:r>
              <a:rPr lang="en-US" sz="1600" b="1" dirty="0">
                <a:latin typeface="Consolas" panose="020B0609020204030204" pitchFamily="49" charset="0"/>
              </a:rPr>
              <a:t> (2025)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ROI Selection</a:t>
            </a: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Most common: holistic (whole) face (36.8% of studies).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Best performing: forehead (24.5%) and cheeks (21.7%), due to large flat skin surfaces, stable perfusion, low hair/accessory interference 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Nose and chin were less reliable (6.6% and 4.7%).</a:t>
            </a:r>
          </a:p>
        </p:txBody>
      </p:sp>
      <p:pic>
        <p:nvPicPr>
          <p:cNvPr id="5" name="Picture 4" descr="A screenshot of a graph showing different facial features&#10;&#10;AI-generated content may be incorrect.">
            <a:extLst>
              <a:ext uri="{FF2B5EF4-FFF2-40B4-BE49-F238E27FC236}">
                <a16:creationId xmlns:a16="http://schemas.microsoft.com/office/drawing/2014/main" id="{E9F11FB3-6872-2F70-621A-7752AD60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9" y="3317448"/>
            <a:ext cx="9978509" cy="41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3109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The role of face regions in remote photoplethysmography for contactless heart rate monitoring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Authors: Maksym </a:t>
            </a:r>
            <a:r>
              <a:rPr lang="en-US" sz="1600" b="1" dirty="0" err="1">
                <a:latin typeface="Consolas" panose="020B0609020204030204" pitchFamily="49" charset="0"/>
              </a:rPr>
              <a:t>Bondarenko</a:t>
            </a:r>
            <a:r>
              <a:rPr lang="en-US" sz="1600" b="1" dirty="0">
                <a:latin typeface="Consolas" panose="020B0609020204030204" pitchFamily="49" charset="0"/>
              </a:rPr>
              <a:t>, Carlo Menon &amp; Mohamed </a:t>
            </a:r>
            <a:r>
              <a:rPr lang="en-US" sz="1600" b="1" dirty="0" err="1">
                <a:latin typeface="Consolas" panose="020B0609020204030204" pitchFamily="49" charset="0"/>
              </a:rPr>
              <a:t>Elgendi</a:t>
            </a:r>
            <a:r>
              <a:rPr lang="en-US" sz="1600" b="1" dirty="0">
                <a:latin typeface="Consolas" panose="020B0609020204030204" pitchFamily="49" charset="0"/>
              </a:rPr>
              <a:t> (2025)</a:t>
            </a: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ROI Quantity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More ROIs generally improved performance, 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but diminishing returns beyond ~60 patches.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Best results clustered around 3 ROIs 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and ~60 ROIs.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Too many patches (&gt;100) increased 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computation and sometimes 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added noise.</a:t>
            </a: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366E92E1-C862-3230-FA43-09E19A877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52" y="3168631"/>
            <a:ext cx="7506940" cy="43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2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Performance Evaluation of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r>
              <a:rPr lang="en-US" sz="1600" b="1" dirty="0">
                <a:latin typeface="Consolas" panose="020B0609020204030204" pitchFamily="49" charset="0"/>
              </a:rPr>
              <a:t> Approaches with and without the Region-of-Interest Localization Step (</a:t>
            </a:r>
            <a:r>
              <a:rPr lang="en-US" sz="1600" b="1" dirty="0" err="1">
                <a:latin typeface="Consolas" panose="020B0609020204030204" pitchFamily="49" charset="0"/>
              </a:rPr>
              <a:t>Žan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Pirnar</a:t>
            </a:r>
            <a:r>
              <a:rPr lang="en-US" sz="1600" b="1" dirty="0">
                <a:latin typeface="Consolas" panose="020B0609020204030204" pitchFamily="49" charset="0"/>
              </a:rPr>
              <a:t>, Miha </a:t>
            </a:r>
            <a:r>
              <a:rPr lang="en-US" sz="1600" b="1" dirty="0" err="1">
                <a:latin typeface="Consolas" panose="020B0609020204030204" pitchFamily="49" charset="0"/>
              </a:rPr>
              <a:t>Finžgar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Primož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Podržaj</a:t>
            </a:r>
            <a:r>
              <a:rPr lang="en-US" sz="1600" b="1" dirty="0">
                <a:latin typeface="Consolas" panose="020B0609020204030204" pitchFamily="49" charset="0"/>
              </a:rPr>
              <a:t>, 2021)</a:t>
            </a:r>
            <a:endParaRPr lang="en-US" sz="1600" b="1" i="0" dirty="0">
              <a:effectLst/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Description: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The study investigates whether ROI localization is essential for remote photoplethysmography (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). Traditionally, ROI detection (like face or skin segmentation) is considered necessary before extracting signals, but newer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approaches (like Full Video Pulse Extraction, FVP) skip this step. The paper evaluates both strategies.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Methods:</a:t>
            </a:r>
            <a:br>
              <a:rPr lang="en-US" sz="1200" b="1" i="1" dirty="0"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ROI-based approaches tested: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(a) VK (Viola-Jones face detector + ROI cropping + KLT tracker)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(b) VK-LMK (Viola-Jones + facial landmarks + KLT)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(c) VK-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Conaire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 (Viola-Jones + mutual information-based skin detector + KLT)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  (d) VK-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RGBHCbCr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 (Viola-Jones + skin-color segmentation + KLT)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nsolas" panose="020B0609020204030204" pitchFamily="49" charset="0"/>
              </a:rPr>
              <a:t>Without ROI: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FVP (Full Video Pulse Extraction)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NOTE</a:t>
            </a: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Viola–Jones face detector → Classic fast algorithm for detecting faces in images. (2001)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KLT (Kanade–Lucas–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Tomasi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) → Tracker that follows feature points across video frames. (1981 / 1991)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Mutual information–based skin detector → Segments skin regions by maximizing statistical similarity between skin models 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and image data. (2007)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FVP (Full Video Pulse Extraction) → Uses the whole video (no ROI) to extract average color signals for 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rPPG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. (2018)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A collage of different facial features&#10;&#10;AI-generated content may be incorrect.">
            <a:extLst>
              <a:ext uri="{FF2B5EF4-FFF2-40B4-BE49-F238E27FC236}">
                <a16:creationId xmlns:a16="http://schemas.microsoft.com/office/drawing/2014/main" id="{FBDFC1D7-531D-ECF3-B90F-951D80E5C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36"/>
          <a:stretch/>
        </p:blipFill>
        <p:spPr>
          <a:xfrm>
            <a:off x="6508141" y="2844527"/>
            <a:ext cx="4163085" cy="1458681"/>
          </a:xfrm>
          <a:custGeom>
            <a:avLst/>
            <a:gdLst>
              <a:gd name="connsiteX0" fmla="*/ 0 w 4163085"/>
              <a:gd name="connsiteY0" fmla="*/ 0 h 1458681"/>
              <a:gd name="connsiteX1" fmla="*/ 469834 w 4163085"/>
              <a:gd name="connsiteY1" fmla="*/ 0 h 1458681"/>
              <a:gd name="connsiteX2" fmla="*/ 1064560 w 4163085"/>
              <a:gd name="connsiteY2" fmla="*/ 0 h 1458681"/>
              <a:gd name="connsiteX3" fmla="*/ 1700918 w 4163085"/>
              <a:gd name="connsiteY3" fmla="*/ 0 h 1458681"/>
              <a:gd name="connsiteX4" fmla="*/ 2170751 w 4163085"/>
              <a:gd name="connsiteY4" fmla="*/ 0 h 1458681"/>
              <a:gd name="connsiteX5" fmla="*/ 2682216 w 4163085"/>
              <a:gd name="connsiteY5" fmla="*/ 0 h 1458681"/>
              <a:gd name="connsiteX6" fmla="*/ 3276943 w 4163085"/>
              <a:gd name="connsiteY6" fmla="*/ 0 h 1458681"/>
              <a:gd name="connsiteX7" fmla="*/ 4163085 w 4163085"/>
              <a:gd name="connsiteY7" fmla="*/ 0 h 1458681"/>
              <a:gd name="connsiteX8" fmla="*/ 4163085 w 4163085"/>
              <a:gd name="connsiteY8" fmla="*/ 515401 h 1458681"/>
              <a:gd name="connsiteX9" fmla="*/ 4163085 w 4163085"/>
              <a:gd name="connsiteY9" fmla="*/ 972454 h 1458681"/>
              <a:gd name="connsiteX10" fmla="*/ 4163085 w 4163085"/>
              <a:gd name="connsiteY10" fmla="*/ 1458681 h 1458681"/>
              <a:gd name="connsiteX11" fmla="*/ 3568359 w 4163085"/>
              <a:gd name="connsiteY11" fmla="*/ 1458681 h 1458681"/>
              <a:gd name="connsiteX12" fmla="*/ 2932001 w 4163085"/>
              <a:gd name="connsiteY12" fmla="*/ 1458681 h 1458681"/>
              <a:gd name="connsiteX13" fmla="*/ 2337275 w 4163085"/>
              <a:gd name="connsiteY13" fmla="*/ 1458681 h 1458681"/>
              <a:gd name="connsiteX14" fmla="*/ 1659287 w 4163085"/>
              <a:gd name="connsiteY14" fmla="*/ 1458681 h 1458681"/>
              <a:gd name="connsiteX15" fmla="*/ 1147822 w 4163085"/>
              <a:gd name="connsiteY15" fmla="*/ 1458681 h 1458681"/>
              <a:gd name="connsiteX16" fmla="*/ 0 w 4163085"/>
              <a:gd name="connsiteY16" fmla="*/ 1458681 h 1458681"/>
              <a:gd name="connsiteX17" fmla="*/ 0 w 4163085"/>
              <a:gd name="connsiteY17" fmla="*/ 1001628 h 1458681"/>
              <a:gd name="connsiteX18" fmla="*/ 0 w 4163085"/>
              <a:gd name="connsiteY18" fmla="*/ 559161 h 1458681"/>
              <a:gd name="connsiteX19" fmla="*/ 0 w 4163085"/>
              <a:gd name="connsiteY19" fmla="*/ 0 h 145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63085" h="1458681" fill="none" extrusionOk="0">
                <a:moveTo>
                  <a:pt x="0" y="0"/>
                </a:moveTo>
                <a:cubicBezTo>
                  <a:pt x="177809" y="-16863"/>
                  <a:pt x="275399" y="45831"/>
                  <a:pt x="469834" y="0"/>
                </a:cubicBezTo>
                <a:cubicBezTo>
                  <a:pt x="664269" y="-45831"/>
                  <a:pt x="935918" y="48964"/>
                  <a:pt x="1064560" y="0"/>
                </a:cubicBezTo>
                <a:cubicBezTo>
                  <a:pt x="1193202" y="-48964"/>
                  <a:pt x="1432104" y="19962"/>
                  <a:pt x="1700918" y="0"/>
                </a:cubicBezTo>
                <a:cubicBezTo>
                  <a:pt x="1969732" y="-19962"/>
                  <a:pt x="2055751" y="47436"/>
                  <a:pt x="2170751" y="0"/>
                </a:cubicBezTo>
                <a:cubicBezTo>
                  <a:pt x="2285751" y="-47436"/>
                  <a:pt x="2579185" y="59875"/>
                  <a:pt x="2682216" y="0"/>
                </a:cubicBezTo>
                <a:cubicBezTo>
                  <a:pt x="2785248" y="-59875"/>
                  <a:pt x="3046396" y="58478"/>
                  <a:pt x="3276943" y="0"/>
                </a:cubicBezTo>
                <a:cubicBezTo>
                  <a:pt x="3507490" y="-58478"/>
                  <a:pt x="3854946" y="43239"/>
                  <a:pt x="4163085" y="0"/>
                </a:cubicBezTo>
                <a:cubicBezTo>
                  <a:pt x="4163577" y="185986"/>
                  <a:pt x="4144120" y="264619"/>
                  <a:pt x="4163085" y="515401"/>
                </a:cubicBezTo>
                <a:cubicBezTo>
                  <a:pt x="4182050" y="766183"/>
                  <a:pt x="4154180" y="838699"/>
                  <a:pt x="4163085" y="972454"/>
                </a:cubicBezTo>
                <a:cubicBezTo>
                  <a:pt x="4171990" y="1106209"/>
                  <a:pt x="4161762" y="1257936"/>
                  <a:pt x="4163085" y="1458681"/>
                </a:cubicBezTo>
                <a:cubicBezTo>
                  <a:pt x="3968765" y="1486604"/>
                  <a:pt x="3783390" y="1415731"/>
                  <a:pt x="3568359" y="1458681"/>
                </a:cubicBezTo>
                <a:cubicBezTo>
                  <a:pt x="3353328" y="1501631"/>
                  <a:pt x="3109043" y="1440506"/>
                  <a:pt x="2932001" y="1458681"/>
                </a:cubicBezTo>
                <a:cubicBezTo>
                  <a:pt x="2754959" y="1476856"/>
                  <a:pt x="2541647" y="1447362"/>
                  <a:pt x="2337275" y="1458681"/>
                </a:cubicBezTo>
                <a:cubicBezTo>
                  <a:pt x="2132903" y="1470000"/>
                  <a:pt x="1895615" y="1409862"/>
                  <a:pt x="1659287" y="1458681"/>
                </a:cubicBezTo>
                <a:cubicBezTo>
                  <a:pt x="1422959" y="1507500"/>
                  <a:pt x="1262073" y="1420466"/>
                  <a:pt x="1147822" y="1458681"/>
                </a:cubicBezTo>
                <a:cubicBezTo>
                  <a:pt x="1033571" y="1496896"/>
                  <a:pt x="489343" y="1414439"/>
                  <a:pt x="0" y="1458681"/>
                </a:cubicBezTo>
                <a:cubicBezTo>
                  <a:pt x="-7514" y="1313013"/>
                  <a:pt x="53391" y="1112965"/>
                  <a:pt x="0" y="1001628"/>
                </a:cubicBezTo>
                <a:cubicBezTo>
                  <a:pt x="-53391" y="890291"/>
                  <a:pt x="40408" y="739448"/>
                  <a:pt x="0" y="559161"/>
                </a:cubicBezTo>
                <a:cubicBezTo>
                  <a:pt x="-40408" y="378874"/>
                  <a:pt x="36694" y="131681"/>
                  <a:pt x="0" y="0"/>
                </a:cubicBezTo>
                <a:close/>
              </a:path>
              <a:path w="4163085" h="1458681" stroke="0" extrusionOk="0">
                <a:moveTo>
                  <a:pt x="0" y="0"/>
                </a:moveTo>
                <a:cubicBezTo>
                  <a:pt x="257805" y="-63562"/>
                  <a:pt x="413187" y="27499"/>
                  <a:pt x="594726" y="0"/>
                </a:cubicBezTo>
                <a:cubicBezTo>
                  <a:pt x="776265" y="-27499"/>
                  <a:pt x="979910" y="49302"/>
                  <a:pt x="1231084" y="0"/>
                </a:cubicBezTo>
                <a:cubicBezTo>
                  <a:pt x="1482258" y="-49302"/>
                  <a:pt x="1594973" y="55312"/>
                  <a:pt x="1742548" y="0"/>
                </a:cubicBezTo>
                <a:cubicBezTo>
                  <a:pt x="1890123" y="-55312"/>
                  <a:pt x="2063904" y="32549"/>
                  <a:pt x="2337275" y="0"/>
                </a:cubicBezTo>
                <a:cubicBezTo>
                  <a:pt x="2610646" y="-32549"/>
                  <a:pt x="2778176" y="67434"/>
                  <a:pt x="2973632" y="0"/>
                </a:cubicBezTo>
                <a:cubicBezTo>
                  <a:pt x="3169088" y="-67434"/>
                  <a:pt x="3313490" y="73494"/>
                  <a:pt x="3609989" y="0"/>
                </a:cubicBezTo>
                <a:cubicBezTo>
                  <a:pt x="3906488" y="-73494"/>
                  <a:pt x="3966249" y="22835"/>
                  <a:pt x="4163085" y="0"/>
                </a:cubicBezTo>
                <a:cubicBezTo>
                  <a:pt x="4200008" y="163659"/>
                  <a:pt x="4154334" y="334655"/>
                  <a:pt x="4163085" y="457053"/>
                </a:cubicBezTo>
                <a:cubicBezTo>
                  <a:pt x="4171836" y="579451"/>
                  <a:pt x="4122133" y="712931"/>
                  <a:pt x="4163085" y="943280"/>
                </a:cubicBezTo>
                <a:cubicBezTo>
                  <a:pt x="4204037" y="1173629"/>
                  <a:pt x="4127941" y="1255071"/>
                  <a:pt x="4163085" y="1458681"/>
                </a:cubicBezTo>
                <a:cubicBezTo>
                  <a:pt x="4023450" y="1480911"/>
                  <a:pt x="3713654" y="1433442"/>
                  <a:pt x="3568359" y="1458681"/>
                </a:cubicBezTo>
                <a:cubicBezTo>
                  <a:pt x="3423064" y="1483920"/>
                  <a:pt x="3226183" y="1454610"/>
                  <a:pt x="2890370" y="1458681"/>
                </a:cubicBezTo>
                <a:cubicBezTo>
                  <a:pt x="2554557" y="1462752"/>
                  <a:pt x="2549895" y="1439653"/>
                  <a:pt x="2420537" y="1458681"/>
                </a:cubicBezTo>
                <a:cubicBezTo>
                  <a:pt x="2291179" y="1477709"/>
                  <a:pt x="2137304" y="1419966"/>
                  <a:pt x="1909072" y="1458681"/>
                </a:cubicBezTo>
                <a:cubicBezTo>
                  <a:pt x="1680840" y="1497396"/>
                  <a:pt x="1588995" y="1433270"/>
                  <a:pt x="1397607" y="1458681"/>
                </a:cubicBezTo>
                <a:cubicBezTo>
                  <a:pt x="1206219" y="1484092"/>
                  <a:pt x="1090791" y="1418928"/>
                  <a:pt x="927773" y="1458681"/>
                </a:cubicBezTo>
                <a:cubicBezTo>
                  <a:pt x="764755" y="1498434"/>
                  <a:pt x="374257" y="1363412"/>
                  <a:pt x="0" y="1458681"/>
                </a:cubicBezTo>
                <a:cubicBezTo>
                  <a:pt x="-29064" y="1311644"/>
                  <a:pt x="41572" y="1123400"/>
                  <a:pt x="0" y="1001628"/>
                </a:cubicBezTo>
                <a:cubicBezTo>
                  <a:pt x="-41572" y="879856"/>
                  <a:pt x="38103" y="668448"/>
                  <a:pt x="0" y="486227"/>
                </a:cubicBezTo>
                <a:cubicBezTo>
                  <a:pt x="-38103" y="304006"/>
                  <a:pt x="11662" y="209802"/>
                  <a:pt x="0" y="0"/>
                </a:cubicBezTo>
                <a:close/>
              </a:path>
            </a:pathLst>
          </a:custGeom>
          <a:ln w="28575">
            <a:solidFill>
              <a:srgbClr val="FB7405"/>
            </a:solidFill>
            <a:extLst>
              <a:ext uri="{C807C97D-BFC1-408E-A445-0C87EB9F89A2}">
                <ask:lineSketchStyleProps xmlns:ask="http://schemas.microsoft.com/office/drawing/2018/sketchyshapes" sd="7472661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31714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11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The role of face regions in remote photoplethysmography for contactless heart rate monitoring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Authors: Maksym </a:t>
            </a:r>
            <a:r>
              <a:rPr lang="en-US" sz="1600" b="1" dirty="0" err="1">
                <a:latin typeface="Consolas" panose="020B0609020204030204" pitchFamily="49" charset="0"/>
              </a:rPr>
              <a:t>Bondarenko</a:t>
            </a:r>
            <a:r>
              <a:rPr lang="en-US" sz="1600" b="1" dirty="0">
                <a:latin typeface="Consolas" panose="020B0609020204030204" pitchFamily="49" charset="0"/>
              </a:rPr>
              <a:t>, Carlo Menon &amp; Mohamed </a:t>
            </a:r>
            <a:r>
              <a:rPr lang="en-US" sz="1600" b="1" dirty="0" err="1">
                <a:latin typeface="Consolas" panose="020B0609020204030204" pitchFamily="49" charset="0"/>
              </a:rPr>
              <a:t>Elgendi</a:t>
            </a:r>
            <a:r>
              <a:rPr lang="en-US" sz="1600" b="1" dirty="0">
                <a:latin typeface="Consolas" panose="020B0609020204030204" pitchFamily="49" charset="0"/>
              </a:rPr>
              <a:t> (2025)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Performance Results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DDD10A-93F2-700E-533A-C913180F4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720575"/>
              </p:ext>
            </p:extLst>
          </p:nvPr>
        </p:nvGraphicFramePr>
        <p:xfrm>
          <a:off x="195005" y="2153191"/>
          <a:ext cx="10225134" cy="4797426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:a16="http://schemas.microsoft.com/office/drawing/2014/main" val="321839827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8086557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8171132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39090975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746239578"/>
                    </a:ext>
                  </a:extLst>
                </a:gridCol>
                <a:gridCol w="1656182">
                  <a:extLst>
                    <a:ext uri="{9D8B030D-6E8A-4147-A177-3AD203B41FA5}">
                      <a16:colId xmlns:a16="http://schemas.microsoft.com/office/drawing/2014/main" val="323147047"/>
                    </a:ext>
                  </a:extLst>
                </a:gridCol>
              </a:tblGrid>
              <a:tr h="613624">
                <a:tc>
                  <a:txBody>
                    <a:bodyPr/>
                    <a:lstStyle/>
                    <a:p>
                      <a:r>
                        <a:rPr lang="en-US" sz="1200" dirty="0"/>
                        <a:t>Algorithm / Model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UBFC MAE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/ RMSE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PURE MAE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/ RMSE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COHFACE MAE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/ RMSE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VIPL-HR MAE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/ RMSE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MAHNOB-HCI MAE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/ RMSE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763604"/>
                  </a:ext>
                </a:extLst>
              </a:tr>
              <a:tr h="613624">
                <a:tc>
                  <a:txBody>
                    <a:bodyPr/>
                    <a:lstStyle/>
                    <a:p>
                      <a:r>
                        <a:rPr lang="en-US" sz="1200" b="1" dirty="0"/>
                        <a:t>MAR-</a:t>
                      </a:r>
                      <a:r>
                        <a:rPr lang="en-US" sz="1200" b="1" dirty="0" err="1"/>
                        <a:t>rPPG</a:t>
                      </a:r>
                      <a:r>
                        <a:rPr lang="en-US" sz="1200" b="1" dirty="0"/>
                        <a:t> 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(Qian et al. 2024)</a:t>
                      </a:r>
                      <a:endParaRPr lang="en-US" sz="1200" dirty="0"/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0.17 / 0.41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0.37 / 0.68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4.36 / 6.92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427462"/>
                  </a:ext>
                </a:extLst>
              </a:tr>
              <a:tr h="799571">
                <a:tc>
                  <a:txBody>
                    <a:bodyPr/>
                    <a:lstStyle/>
                    <a:p>
                      <a:r>
                        <a:rPr lang="nb-NO" sz="1200" b="1" dirty="0"/>
                        <a:t>TokenLearner rPPG </a:t>
                      </a:r>
                      <a:br>
                        <a:rPr lang="nb-NO" sz="1200" b="1" dirty="0"/>
                      </a:br>
                      <a:r>
                        <a:rPr lang="nb-NO" sz="1200" b="1" dirty="0"/>
                        <a:t>(Zhao et al. 2024)</a:t>
                      </a:r>
                      <a:endParaRPr lang="nb-NO" sz="1200" dirty="0"/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0.12 / 0.35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0.08 / 0.29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621713"/>
                  </a:ext>
                </a:extLst>
              </a:tr>
              <a:tr h="799571">
                <a:tc>
                  <a:txBody>
                    <a:bodyPr/>
                    <a:lstStyle/>
                    <a:p>
                      <a:r>
                        <a:rPr lang="en-US" sz="1200" b="1" dirty="0"/>
                        <a:t>Dual-GAN </a:t>
                      </a:r>
                      <a:r>
                        <a:rPr lang="en-US" sz="1200" b="1" dirty="0" err="1"/>
                        <a:t>rPPG</a:t>
                      </a:r>
                      <a:r>
                        <a:rPr lang="en-US" sz="1200" b="1" dirty="0"/>
                        <a:t> 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(Hao Lu et al. 2021)</a:t>
                      </a:r>
                      <a:endParaRPr lang="en-US" sz="1200" dirty="0"/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0.44 / 0.67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0.82 / 1.31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4.93 / 7.68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331841"/>
                  </a:ext>
                </a:extLst>
              </a:tr>
              <a:tr h="985518">
                <a:tc>
                  <a:txBody>
                    <a:bodyPr/>
                    <a:lstStyle/>
                    <a:p>
                      <a:r>
                        <a:rPr lang="en-US" sz="1200" b="1" dirty="0"/>
                        <a:t>Graph-based </a:t>
                      </a:r>
                      <a:r>
                        <a:rPr lang="en-US" sz="1200" b="1" dirty="0" err="1"/>
                        <a:t>rPPGNet</a:t>
                      </a:r>
                      <a:r>
                        <a:rPr lang="en-US" sz="1200" b="1" dirty="0"/>
                        <a:t> 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(Si-Qi Liu et al. 2024)</a:t>
                      </a:r>
                      <a:endParaRPr lang="en-US" sz="1200" dirty="0"/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0.31 / 0.98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0.18 / 0.41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0.64 / 1.89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3.13 / 3.97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713665"/>
                  </a:ext>
                </a:extLst>
              </a:tr>
              <a:tr h="985518">
                <a:tc>
                  <a:txBody>
                    <a:bodyPr/>
                    <a:lstStyle/>
                    <a:p>
                      <a:r>
                        <a:rPr lang="fr-FR" sz="1200" b="1" dirty="0" err="1"/>
                        <a:t>Traditional</a:t>
                      </a:r>
                      <a:r>
                        <a:rPr lang="fr-FR" sz="1200" b="1" dirty="0"/>
                        <a:t> ROI + ML Fusion </a:t>
                      </a:r>
                      <a:br>
                        <a:rPr lang="fr-FR" sz="1200" b="1" dirty="0"/>
                      </a:br>
                      <a:r>
                        <a:rPr lang="fr-FR" sz="1200" b="1" dirty="0"/>
                        <a:t>(</a:t>
                      </a:r>
                      <a:r>
                        <a:rPr lang="fr-FR" sz="1200" b="1" dirty="0" err="1"/>
                        <a:t>Yaran</a:t>
                      </a:r>
                      <a:r>
                        <a:rPr lang="fr-FR" sz="1200" b="1" dirty="0"/>
                        <a:t> Duan et al. 2023)</a:t>
                      </a:r>
                      <a:endParaRPr lang="fr-FR" sz="1200" dirty="0"/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2.78 / 3.35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2.76 / 4.15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2.77 / 3.87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3.45 / 4.17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–</a:t>
                      </a:r>
                    </a:p>
                  </a:txBody>
                  <a:tcPr marL="55784" marR="55784" marT="27892" marB="278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942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13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252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The role of face regions in remote photoplethysmography for contactless heart rate monitoring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Authors: Maksym </a:t>
            </a:r>
            <a:r>
              <a:rPr lang="en-US" sz="1600" b="1" dirty="0" err="1">
                <a:latin typeface="Consolas" panose="020B0609020204030204" pitchFamily="49" charset="0"/>
              </a:rPr>
              <a:t>Bondarenko</a:t>
            </a:r>
            <a:r>
              <a:rPr lang="en-US" sz="1600" b="1" dirty="0">
                <a:latin typeface="Consolas" panose="020B0609020204030204" pitchFamily="49" charset="0"/>
              </a:rPr>
              <a:t>, Carlo Menon &amp; Mohamed </a:t>
            </a:r>
            <a:r>
              <a:rPr lang="en-US" sz="1600" b="1" dirty="0" err="1">
                <a:latin typeface="Consolas" panose="020B0609020204030204" pitchFamily="49" charset="0"/>
              </a:rPr>
              <a:t>Elgendi</a:t>
            </a:r>
            <a:r>
              <a:rPr lang="en-US" sz="1600" b="1" dirty="0">
                <a:latin typeface="Consolas" panose="020B0609020204030204" pitchFamily="49" charset="0"/>
              </a:rPr>
              <a:t> (2025)</a:t>
            </a:r>
          </a:p>
          <a:p>
            <a:endParaRPr lang="en-US" sz="1600" b="1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Core Takeaway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ROI choice matters: cheeks + forehead consistently outperform nose/chin; whole face is common but not optimal.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Multiple ROIs help, but &gt;60 adds little benefit and increases cost.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ML-based ROI fusion methods achieve MAE &lt;0.5 bpm on best datasets, making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competitive with contact PPG in controlled conditions.</a:t>
            </a:r>
          </a:p>
        </p:txBody>
      </p:sp>
    </p:spTree>
    <p:extLst>
      <p:ext uri="{BB962C8B-B14F-4D97-AF65-F5344CB8AC3E}">
        <p14:creationId xmlns:p14="http://schemas.microsoft.com/office/powerpoint/2010/main" val="2044065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A comprehensive review of heart rate measurement using remote photoplethysmography and deep learning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Uday Debnath &amp; </a:t>
            </a:r>
            <a:r>
              <a:rPr lang="en-US" sz="1400" b="1" dirty="0" err="1">
                <a:latin typeface="Consolas" panose="020B0609020204030204" pitchFamily="49" charset="0"/>
              </a:rPr>
              <a:t>Sungho</a:t>
            </a:r>
            <a:r>
              <a:rPr lang="en-US" sz="1400" b="1" dirty="0">
                <a:latin typeface="Consolas" panose="020B0609020204030204" pitchFamily="49" charset="0"/>
              </a:rPr>
              <a:t> Kim (2025)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Description: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The study systematically reviews 145 papers (2008–early 2025) on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-based heart rate measurement with a focus on deep learning approaches. The goal is to compare conventional vs. deep learning methods, highlight datasets, performance, limitations, and outline future research directions.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Methods: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Followed PRISMA guidelines for systematic review.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Search terms: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rPPG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heart rate, deep learning, RGB camera, non-contact monitoring.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Databases: Scopus, IEEE Xplore, Elsevier, Springer, Google Scholar.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Inclusion: peer-reviewed, English, full-text, 2008–2025, RGB camera based.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Exclusion: medical-only, infrared/radar/thermal sensors.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Result: 145 relevant articles.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Datasets in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rPPG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Commonly used: MAHNOB-HCI, PURE, VIPL-HR, COHFACE, UBFC-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rPPG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NBHR (newborn),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TokyoTech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MMSE-HR, MMPD.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Ground truth usually from Pulse Oximeter; some use ECG.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Newer datasets (MMPD) include diverse skin tones, multiple lighting conditions, and motion scenarios 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3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647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A comprehensive review of heart rate measurement using remote photoplethysmography and deep learning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Uday Debnath &amp; </a:t>
            </a:r>
            <a:r>
              <a:rPr lang="en-US" sz="1400" b="1" dirty="0" err="1">
                <a:latin typeface="Consolas" panose="020B0609020204030204" pitchFamily="49" charset="0"/>
              </a:rPr>
              <a:t>Sungho</a:t>
            </a:r>
            <a:r>
              <a:rPr lang="en-US" sz="1400" b="1" dirty="0">
                <a:latin typeface="Consolas" panose="020B0609020204030204" pitchFamily="49" charset="0"/>
              </a:rPr>
              <a:t> Kim (2025)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Conventional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rPPG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Approaches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Signal extraction &amp; </a:t>
            </a:r>
            <a:r>
              <a:rPr lang="en-US" sz="1200" dirty="0" err="1">
                <a:latin typeface="Consolas" panose="020B0609020204030204" pitchFamily="49" charset="0"/>
              </a:rPr>
              <a:t>processing:ICA</a:t>
            </a:r>
            <a:r>
              <a:rPr lang="en-US" sz="1200" dirty="0">
                <a:latin typeface="Consolas" panose="020B0609020204030204" pitchFamily="49" charset="0"/>
              </a:rPr>
              <a:t>, PCA, JADE, </a:t>
            </a:r>
            <a:r>
              <a:rPr lang="en-US" sz="1200" dirty="0" err="1">
                <a:latin typeface="Consolas" panose="020B0609020204030204" pitchFamily="49" charset="0"/>
              </a:rPr>
              <a:t>FastICA</a:t>
            </a:r>
            <a:r>
              <a:rPr lang="en-US" sz="1200" dirty="0">
                <a:latin typeface="Consolas" panose="020B0609020204030204" pitchFamily="49" charset="0"/>
              </a:rPr>
              <a:t> → BSS to isolate HR signals.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CHROM → color-difference model to reduce motion noise.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GREEN channel → hemoglobin absorption peak (520–580 nm).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POS (Plane-Orthogonal-to-Skin) → skin tone normalization.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SSR/2SR (Spatial Subspace Rotation) → rotation of color subspace.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Deep Learning Approaches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CNN-based models: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DeepPhys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DeeprPPG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ResNet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MTTS-CAN.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GAN-based: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PulseGAN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 (denoising HR waveform).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Attention models: ETA-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rPPGNet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Spatial–Temporal Attention Nets.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Hybrid approaches: Combine BSS with CNNs or GANs.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Advantages: handle motion, low light, skin tone variation better.</a:t>
            </a:r>
          </a:p>
          <a:p>
            <a:pPr>
              <a:lnSpc>
                <a:spcPct val="150000"/>
              </a:lnSpc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Results: 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Deep models consistently outperform traditional ones in RMSE/MAE across datasets 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Datasets in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rPPG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Commonly used: MAHNOB-HCI, PURE, VIPL-HR, COHFACE, UBFC-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rPPG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NBHR (newborn),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TokyoTech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, MMSE-HR, MMPD.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Ground truth usually from Pulse Oximeter; some use ECG.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Newer datasets (MMPD) include diverse skin tones, multiple lighting conditions, and motion scenarios 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4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8471538" y="540271"/>
            <a:ext cx="2178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Consolas" panose="020B0609020204030204" pitchFamily="49" charset="0"/>
              </a:rPr>
              <a:t>Result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ADBE11-A5A8-4DF6-3709-02FF3A848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814103"/>
              </p:ext>
            </p:extLst>
          </p:nvPr>
        </p:nvGraphicFramePr>
        <p:xfrm>
          <a:off x="378148" y="1287985"/>
          <a:ext cx="9433048" cy="5805016"/>
        </p:xfrm>
        <a:graphic>
          <a:graphicData uri="http://schemas.openxmlformats.org/drawingml/2006/table">
            <a:tbl>
              <a:tblPr/>
              <a:tblGrid>
                <a:gridCol w="2358262">
                  <a:extLst>
                    <a:ext uri="{9D8B030D-6E8A-4147-A177-3AD203B41FA5}">
                      <a16:colId xmlns:a16="http://schemas.microsoft.com/office/drawing/2014/main" val="1892515209"/>
                    </a:ext>
                  </a:extLst>
                </a:gridCol>
                <a:gridCol w="2358262">
                  <a:extLst>
                    <a:ext uri="{9D8B030D-6E8A-4147-A177-3AD203B41FA5}">
                      <a16:colId xmlns:a16="http://schemas.microsoft.com/office/drawing/2014/main" val="578076789"/>
                    </a:ext>
                  </a:extLst>
                </a:gridCol>
                <a:gridCol w="2358262">
                  <a:extLst>
                    <a:ext uri="{9D8B030D-6E8A-4147-A177-3AD203B41FA5}">
                      <a16:colId xmlns:a16="http://schemas.microsoft.com/office/drawing/2014/main" val="2195956631"/>
                    </a:ext>
                  </a:extLst>
                </a:gridCol>
                <a:gridCol w="2358262">
                  <a:extLst>
                    <a:ext uri="{9D8B030D-6E8A-4147-A177-3AD203B41FA5}">
                      <a16:colId xmlns:a16="http://schemas.microsoft.com/office/drawing/2014/main" val="2708536450"/>
                    </a:ext>
                  </a:extLst>
                </a:gridCol>
              </a:tblGrid>
              <a:tr h="737654">
                <a:tc>
                  <a:txBody>
                    <a:bodyPr/>
                    <a:lstStyle/>
                    <a:p>
                      <a:r>
                        <a:rPr lang="en-US" sz="1200" dirty="0"/>
                        <a:t>Proposed Method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Dataset(s)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Metrics Reported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Results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41245"/>
                  </a:ext>
                </a:extLst>
              </a:tr>
              <a:tr h="1058373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DeeprPPG</a:t>
                      </a:r>
                      <a:endParaRPr lang="en-US" sz="1200" dirty="0"/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UBFC-</a:t>
                      </a:r>
                      <a:r>
                        <a:rPr lang="en-US" sz="1200" dirty="0" err="1"/>
                        <a:t>rPPG</a:t>
                      </a:r>
                      <a:endParaRPr lang="en-US" sz="1200" dirty="0"/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MAE, RMSE, r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MAE=1.36, RMSE=2.56, r=0.98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15275"/>
                  </a:ext>
                </a:extLst>
              </a:tr>
              <a:tr h="1058373">
                <a:tc>
                  <a:txBody>
                    <a:bodyPr/>
                    <a:lstStyle/>
                    <a:p>
                      <a:r>
                        <a:rPr lang="en-US" sz="1200"/>
                        <a:t>ETA-rPPGNet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UBFC-</a:t>
                      </a:r>
                      <a:r>
                        <a:rPr lang="en-US" sz="1200" dirty="0" err="1"/>
                        <a:t>rPPG</a:t>
                      </a:r>
                      <a:endParaRPr lang="en-US" sz="1200" dirty="0"/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RMSE, r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MAE=0.89, RMSE=1.56, r=0.99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90070"/>
                  </a:ext>
                </a:extLst>
              </a:tr>
              <a:tr h="737654">
                <a:tc>
                  <a:txBody>
                    <a:bodyPr/>
                    <a:lstStyle/>
                    <a:p>
                      <a:r>
                        <a:rPr lang="en-US" sz="1200"/>
                        <a:t>MTTS-CAN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VIPL-HR, PURE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MAE=1.07, RMSE=2.25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779034"/>
                  </a:ext>
                </a:extLst>
              </a:tr>
              <a:tr h="737654">
                <a:tc>
                  <a:txBody>
                    <a:bodyPr/>
                    <a:lstStyle/>
                    <a:p>
                      <a:r>
                        <a:rPr lang="en-US" sz="1200" dirty="0" err="1"/>
                        <a:t>PhysNet</a:t>
                      </a:r>
                      <a:endParaRPr lang="en-US" sz="1200" dirty="0"/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PURE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MAE=2.04, RMSE=3.91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653225"/>
                  </a:ext>
                </a:extLst>
              </a:tr>
              <a:tr h="73765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DeepPhys</a:t>
                      </a:r>
                      <a:endParaRPr lang="en-US" sz="1200" dirty="0"/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PURE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MAE=2.51, RMSE=4.12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454018"/>
                  </a:ext>
                </a:extLst>
              </a:tr>
              <a:tr h="737654">
                <a:tc>
                  <a:txBody>
                    <a:bodyPr/>
                    <a:lstStyle/>
                    <a:p>
                      <a:r>
                        <a:rPr lang="en-US" sz="1200" dirty="0"/>
                        <a:t>HR-CNN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UBFC-rPPG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MAE, r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MAE=1.72, r=0.97</a:t>
                      </a:r>
                    </a:p>
                  </a:txBody>
                  <a:tcPr marL="79515" marR="79515" marT="39758" marB="397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1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8471538" y="540271"/>
            <a:ext cx="2178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Consolas" panose="020B0609020204030204" pitchFamily="49" charset="0"/>
              </a:rPr>
              <a:t>Result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6AB8BA-6F86-AA63-4679-3C34EB90F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21687"/>
              </p:ext>
            </p:extLst>
          </p:nvPr>
        </p:nvGraphicFramePr>
        <p:xfrm>
          <a:off x="378148" y="1203815"/>
          <a:ext cx="9335960" cy="4797422"/>
        </p:xfrm>
        <a:graphic>
          <a:graphicData uri="http://schemas.openxmlformats.org/drawingml/2006/table">
            <a:tbl>
              <a:tblPr/>
              <a:tblGrid>
                <a:gridCol w="2333990">
                  <a:extLst>
                    <a:ext uri="{9D8B030D-6E8A-4147-A177-3AD203B41FA5}">
                      <a16:colId xmlns:a16="http://schemas.microsoft.com/office/drawing/2014/main" val="2511571823"/>
                    </a:ext>
                  </a:extLst>
                </a:gridCol>
                <a:gridCol w="2333990">
                  <a:extLst>
                    <a:ext uri="{9D8B030D-6E8A-4147-A177-3AD203B41FA5}">
                      <a16:colId xmlns:a16="http://schemas.microsoft.com/office/drawing/2014/main" val="2331569638"/>
                    </a:ext>
                  </a:extLst>
                </a:gridCol>
                <a:gridCol w="2333990">
                  <a:extLst>
                    <a:ext uri="{9D8B030D-6E8A-4147-A177-3AD203B41FA5}">
                      <a16:colId xmlns:a16="http://schemas.microsoft.com/office/drawing/2014/main" val="4104297109"/>
                    </a:ext>
                  </a:extLst>
                </a:gridCol>
                <a:gridCol w="2333990">
                  <a:extLst>
                    <a:ext uri="{9D8B030D-6E8A-4147-A177-3AD203B41FA5}">
                      <a16:colId xmlns:a16="http://schemas.microsoft.com/office/drawing/2014/main" val="253732521"/>
                    </a:ext>
                  </a:extLst>
                </a:gridCol>
              </a:tblGrid>
              <a:tr h="577700">
                <a:tc>
                  <a:txBody>
                    <a:bodyPr/>
                    <a:lstStyle/>
                    <a:p>
                      <a:r>
                        <a:rPr lang="en-US" sz="1200" dirty="0"/>
                        <a:t>Proposed Method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Dataset(s)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Metrics Reported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Results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502548"/>
                  </a:ext>
                </a:extLst>
              </a:tr>
              <a:tr h="828874">
                <a:tc>
                  <a:txBody>
                    <a:bodyPr/>
                    <a:lstStyle/>
                    <a:p>
                      <a:r>
                        <a:rPr lang="en-US" sz="1200" dirty="0" err="1"/>
                        <a:t>PulseGAN</a:t>
                      </a:r>
                      <a:endParaRPr lang="en-US" sz="1200" dirty="0"/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VIPL-HR, PURE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MAE, RMSE, r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MAE=1.21, RMSE=2.04, r=0.98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28829"/>
                  </a:ext>
                </a:extLst>
              </a:tr>
              <a:tr h="577700">
                <a:tc>
                  <a:txBody>
                    <a:bodyPr/>
                    <a:lstStyle/>
                    <a:p>
                      <a:r>
                        <a:rPr lang="en-US" sz="1200"/>
                        <a:t>ResNet-18 + STMap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PURE, COHFACE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MAE, RMSE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MAE=1.68, RMSE=3.11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254344"/>
                  </a:ext>
                </a:extLst>
              </a:tr>
              <a:tr h="577700">
                <a:tc>
                  <a:txBody>
                    <a:bodyPr/>
                    <a:lstStyle/>
                    <a:p>
                      <a:r>
                        <a:rPr lang="en-US" sz="1200"/>
                        <a:t>Dual-GAN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VIPL-HR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MAE=1.42, RMSE=2.56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30815"/>
                  </a:ext>
                </a:extLst>
              </a:tr>
              <a:tr h="828874">
                <a:tc>
                  <a:txBody>
                    <a:bodyPr/>
                    <a:lstStyle/>
                    <a:p>
                      <a:r>
                        <a:rPr lang="en-US" sz="1200"/>
                        <a:t>rPPGNet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UBFC-rPPG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RMSE, r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MAE=0.95, RMSE=1.88, r=0.99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040857"/>
                  </a:ext>
                </a:extLst>
              </a:tr>
              <a:tr h="577700">
                <a:tc>
                  <a:txBody>
                    <a:bodyPr/>
                    <a:lstStyle/>
                    <a:p>
                      <a:r>
                        <a:rPr lang="en-US" sz="1200"/>
                        <a:t>TS-CAN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PURE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MAE=1.65, RMSE=3.02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95100"/>
                  </a:ext>
                </a:extLst>
              </a:tr>
              <a:tr h="828874">
                <a:tc>
                  <a:txBody>
                    <a:bodyPr/>
                    <a:lstStyle/>
                    <a:p>
                      <a:r>
                        <a:rPr lang="en-US" sz="1200" dirty="0"/>
                        <a:t>Attention U-Net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UBFC-rPPG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RMSE, r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MAE=1.12, RMSE=2.01, r=0.98</a:t>
                      </a:r>
                    </a:p>
                  </a:txBody>
                  <a:tcPr marL="75352" marR="75352" marT="37676" marB="37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349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141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8471538" y="540271"/>
            <a:ext cx="2178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Consolas" panose="020B0609020204030204" pitchFamily="49" charset="0"/>
              </a:rPr>
              <a:t>Result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570A14-ABE8-63F8-B839-106B1AB42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126185"/>
              </p:ext>
            </p:extLst>
          </p:nvPr>
        </p:nvGraphicFramePr>
        <p:xfrm>
          <a:off x="650806" y="1332359"/>
          <a:ext cx="9304408" cy="4797425"/>
        </p:xfrm>
        <a:graphic>
          <a:graphicData uri="http://schemas.openxmlformats.org/drawingml/2006/table">
            <a:tbl>
              <a:tblPr/>
              <a:tblGrid>
                <a:gridCol w="2326102">
                  <a:extLst>
                    <a:ext uri="{9D8B030D-6E8A-4147-A177-3AD203B41FA5}">
                      <a16:colId xmlns:a16="http://schemas.microsoft.com/office/drawing/2014/main" val="88003506"/>
                    </a:ext>
                  </a:extLst>
                </a:gridCol>
                <a:gridCol w="2326102">
                  <a:extLst>
                    <a:ext uri="{9D8B030D-6E8A-4147-A177-3AD203B41FA5}">
                      <a16:colId xmlns:a16="http://schemas.microsoft.com/office/drawing/2014/main" val="3233437486"/>
                    </a:ext>
                  </a:extLst>
                </a:gridCol>
                <a:gridCol w="2326102">
                  <a:extLst>
                    <a:ext uri="{9D8B030D-6E8A-4147-A177-3AD203B41FA5}">
                      <a16:colId xmlns:a16="http://schemas.microsoft.com/office/drawing/2014/main" val="4252465788"/>
                    </a:ext>
                  </a:extLst>
                </a:gridCol>
                <a:gridCol w="2326102">
                  <a:extLst>
                    <a:ext uri="{9D8B030D-6E8A-4147-A177-3AD203B41FA5}">
                      <a16:colId xmlns:a16="http://schemas.microsoft.com/office/drawing/2014/main" val="3751835902"/>
                    </a:ext>
                  </a:extLst>
                </a:gridCol>
              </a:tblGrid>
              <a:tr h="698359">
                <a:tc>
                  <a:txBody>
                    <a:bodyPr/>
                    <a:lstStyle/>
                    <a:p>
                      <a:r>
                        <a:rPr lang="en-US" sz="1200" dirty="0"/>
                        <a:t>Proposed Method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Dataset(s)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Metrics Reported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Results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466522"/>
                  </a:ext>
                </a:extLst>
              </a:tr>
              <a:tr h="1001994">
                <a:tc>
                  <a:txBody>
                    <a:bodyPr/>
                    <a:lstStyle/>
                    <a:p>
                      <a:r>
                        <a:rPr lang="en-US" sz="1200"/>
                        <a:t>3D-CNN + LSTM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VIPL-HR, PURE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RMSE, r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MAE=1.34, RMSE=2.39, r=0.97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77530"/>
                  </a:ext>
                </a:extLst>
              </a:tr>
              <a:tr h="1001994">
                <a:tc>
                  <a:txBody>
                    <a:bodyPr/>
                    <a:lstStyle/>
                    <a:p>
                      <a:r>
                        <a:rPr lang="en-US" sz="1200"/>
                        <a:t>STAttentionNet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UBFC-rPPG, PURE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RMSE, r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MAE=0.91, RMSE=1.62, r=0.99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924609"/>
                  </a:ext>
                </a:extLst>
              </a:tr>
              <a:tr h="698359">
                <a:tc>
                  <a:txBody>
                    <a:bodyPr/>
                    <a:lstStyle/>
                    <a:p>
                      <a:r>
                        <a:rPr lang="en-US" sz="1200"/>
                        <a:t>Fusion-CNN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COHFACE, UBFC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MAE, RMSE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MAE=1.89, RMSE=3.20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455020"/>
                  </a:ext>
                </a:extLst>
              </a:tr>
              <a:tr h="1001994">
                <a:tc>
                  <a:txBody>
                    <a:bodyPr/>
                    <a:lstStyle/>
                    <a:p>
                      <a:r>
                        <a:rPr lang="en-US" sz="1200"/>
                        <a:t>HR-Transformer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PURE, VIPL-HR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MAE, RMSE, r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MAE=1.05, RMSE=1.98, r=0.99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214574"/>
                  </a:ext>
                </a:extLst>
              </a:tr>
              <a:tr h="394725">
                <a:tc>
                  <a:txBody>
                    <a:bodyPr/>
                    <a:lstStyle/>
                    <a:p>
                      <a:r>
                        <a:rPr lang="en-US" sz="1200" dirty="0"/>
                        <a:t>Deep-HR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UBFC-rPPG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RMSE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RMSE=1.56</a:t>
                      </a:r>
                    </a:p>
                  </a:txBody>
                  <a:tcPr marL="91090" marR="91090" marT="45545" marB="455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459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75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A comprehensive review of heart rate measurement using remote photoplethysmography and deep learning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Authors: Uday Debnath &amp; </a:t>
            </a:r>
            <a:r>
              <a:rPr lang="en-US" sz="1400" b="1" dirty="0" err="1">
                <a:latin typeface="Consolas" panose="020B0609020204030204" pitchFamily="49" charset="0"/>
              </a:rPr>
              <a:t>Sungho</a:t>
            </a:r>
            <a:r>
              <a:rPr lang="en-US" sz="1400" b="1" dirty="0">
                <a:latin typeface="Consolas" panose="020B0609020204030204" pitchFamily="49" charset="0"/>
              </a:rPr>
              <a:t> Kim (2025)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Strengths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Largest review (145 papers) covering both conventional &amp; DL-based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Comprehensive dataset overview.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Identifies gaps: privacy, generalization across conditions, real-time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Weaknesses</a:t>
            </a:r>
            <a:endParaRPr lang="en-US" sz="1400" i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Heavy focus on RGB-based approaches only (excludes IR/thermal).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Numerical results (SNR, RMSE) often summarized qualitatively — limited tabulated comparisons.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Less discussion on deployment challenges (battery, latency, integration in wearables).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Core Takeaway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This review establishes that deep learning has made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rPPG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heart-rate estimation far more accurate and robust than traditional methods, but motion, illumination, and skin tone diversity remain major unsolved problems. The field needs larger, more diverse datasets and privacy-conscious, real-time systems before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rPPG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can be widely deployed in telehealth and consumer devices.</a:t>
            </a:r>
          </a:p>
        </p:txBody>
      </p:sp>
    </p:spTree>
    <p:extLst>
      <p:ext uri="{BB962C8B-B14F-4D97-AF65-F5344CB8AC3E}">
        <p14:creationId xmlns:p14="http://schemas.microsoft.com/office/powerpoint/2010/main" val="400271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Align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(1.1)Put RGB and BVP on the same time grid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Resample BVP to have exactly T samples (the length of the RGB clip) using linear interpolation.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This keeps time linear; it does not “jump” samples (which would warp time inside the clip).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(1.2) Build a proxy pulse from RGB (phase anchor)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Compute a simple chrominance signal: proxy = G − 0.5·(R + B)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Intuition: this cancels most brightness/lighting changes and keeps the tiny color oscillations caused by blood volume changes (the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signal).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(1.3) Clean the proxy and BVP for measuring lag only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Apply a zero-phase band-pass filter to both the proxy and the (resampled) BVP in the cardiac band (0.7–3 Hz).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Zero-phase means the peaks are not delayed by filtering—perfect for timing measurements.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(1.4) Measure the lag via correlation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Slide one signal over the other (use circular shifts) and compute Pearson correlation at each shift.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Pick the best shift s* where correlation is highest.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If s* &gt; 0: the proxy would need to move right by s* samples to match BVP (proxy is “late”).</a:t>
            </a:r>
          </a:p>
          <a:p>
            <a:pPr marL="669295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If s* &lt; 0: the proxy would need to move left by |s*| samples (proxy is “early”).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(1.5) Apply the lag to the GT labels</a:t>
            </a:r>
          </a:p>
          <a:p>
            <a:pPr marL="342900" indent="-342900">
              <a:buAutoNum type="arabicParenBoth"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783595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We want BVP aligned to the video proxy, so we shift the unfiltered BVP by the opposite amount: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Aligned BVP = roll(BVP, −s)*</a:t>
            </a:r>
          </a:p>
          <a:p>
            <a:pPr marL="783595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We only used the filtered versions to measure lag. The label we train on should keep all details (full band), just moved in time.</a:t>
            </a:r>
            <a:br>
              <a:rPr lang="en-US" sz="1400" b="1" dirty="0">
                <a:latin typeface="Consolas" panose="020B0609020204030204" pitchFamily="49" charset="0"/>
              </a:rPr>
            </a:br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(1.6) Save the aligned label</a:t>
            </a:r>
          </a:p>
          <a:p>
            <a:pPr marL="783595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Input: original RGB clip (unchanged)</a:t>
            </a:r>
          </a:p>
          <a:p>
            <a:pPr marL="783595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Label: Aligned BVP (same length T, now time-corrected)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9F329-3729-6AAF-C75B-DC0CD77E931B}"/>
              </a:ext>
            </a:extLst>
          </p:cNvPr>
          <p:cNvSpPr txBox="1"/>
          <p:nvPr/>
        </p:nvSpPr>
        <p:spPr>
          <a:xfrm>
            <a:off x="6071945" y="5898721"/>
            <a:ext cx="436389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before:</a:t>
            </a:r>
          </a:p>
          <a:p>
            <a:r>
              <a:rPr lang="en-US" sz="1050" dirty="0"/>
              <a:t>GT BVP:     ──╭──╮─────╭──╮─────╭──╮──</a:t>
            </a:r>
          </a:p>
          <a:p>
            <a:r>
              <a:rPr lang="en-US" sz="1050" dirty="0"/>
              <a:t>PROXY:      ───╭──╮─────╭──╮─────╭──╮─</a:t>
            </a:r>
          </a:p>
          <a:p>
            <a:r>
              <a:rPr lang="en-US" sz="1050" dirty="0"/>
              <a:t>                 ^ peaks don't line up (phase lag)</a:t>
            </a:r>
          </a:p>
          <a:p>
            <a:endParaRPr lang="en-US" sz="1050" dirty="0"/>
          </a:p>
          <a:p>
            <a:r>
              <a:rPr lang="en-US" sz="1050" dirty="0"/>
              <a:t>after applying −s to GT:</a:t>
            </a:r>
          </a:p>
          <a:p>
            <a:r>
              <a:rPr lang="en-US" sz="1050" dirty="0"/>
              <a:t>Aligned GT: ───╭──╮─────╭──╮─────╭──╮─</a:t>
            </a:r>
          </a:p>
          <a:p>
            <a:r>
              <a:rPr lang="en-US" sz="1050" dirty="0"/>
              <a:t>PROXY:      ───╭──╮─────╭──╮─────╭──╮─</a:t>
            </a:r>
          </a:p>
          <a:p>
            <a:r>
              <a:rPr lang="en-US" sz="1050" dirty="0"/>
              <a:t>                 ^ peaks aligned (no phase lag)</a:t>
            </a:r>
          </a:p>
        </p:txBody>
      </p:sp>
    </p:spTree>
    <p:extLst>
      <p:ext uri="{BB962C8B-B14F-4D97-AF65-F5344CB8AC3E}">
        <p14:creationId xmlns:p14="http://schemas.microsoft.com/office/powerpoint/2010/main" val="258787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Align Mechanism </a:t>
            </a:r>
            <a:r>
              <a:rPr lang="en-US" altLang="ko-KR" sz="12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(Train Block 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60C73A-70CA-5165-EAD0-33CD709F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8343"/>
            <a:ext cx="10693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Performance Evaluation of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r>
              <a:rPr lang="en-US" sz="1600" b="1" dirty="0">
                <a:latin typeface="Consolas" panose="020B0609020204030204" pitchFamily="49" charset="0"/>
              </a:rPr>
              <a:t> Approaches with and without the Region-of-Interest Localization Step (</a:t>
            </a:r>
            <a:r>
              <a:rPr lang="en-US" sz="1600" b="1" dirty="0" err="1">
                <a:latin typeface="Consolas" panose="020B0609020204030204" pitchFamily="49" charset="0"/>
              </a:rPr>
              <a:t>Žan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Pirnar</a:t>
            </a:r>
            <a:r>
              <a:rPr lang="en-US" sz="1600" b="1" dirty="0">
                <a:latin typeface="Consolas" panose="020B0609020204030204" pitchFamily="49" charset="0"/>
              </a:rPr>
              <a:t>, Miha </a:t>
            </a:r>
            <a:r>
              <a:rPr lang="en-US" sz="1600" b="1" dirty="0" err="1">
                <a:latin typeface="Consolas" panose="020B0609020204030204" pitchFamily="49" charset="0"/>
              </a:rPr>
              <a:t>Finžgar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Primož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Podržaj</a:t>
            </a:r>
            <a:r>
              <a:rPr lang="en-US" sz="1600" b="1" dirty="0">
                <a:latin typeface="Consolas" panose="020B0609020204030204" pitchFamily="49" charset="0"/>
              </a:rPr>
              <a:t>, 2021)</a:t>
            </a:r>
            <a:endParaRPr lang="en-US" sz="1600" b="1" i="0" dirty="0">
              <a:effectLst/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Algorithms for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rPPG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extraction:</a:t>
            </a:r>
            <a:br>
              <a:rPr lang="en-US" sz="1200" b="1" i="1" dirty="0"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POS (Plane-Orthogonal-to-Skin) → model-based, robust to noisy ROIs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onsolas" panose="020B0609020204030204" pitchFamily="49" charset="0"/>
              </a:rPr>
              <a:t>2SR (Spatial Subspace Rotation) → data-driven, more sensitive to noise</a:t>
            </a:r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Datasets used: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PURE (controlled lab scenarios, head motion/talking)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LGI-PPGI-FVD (real-world, including gym exercise)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Consolas" panose="020B0609020204030204" pitchFamily="49" charset="0"/>
              </a:rPr>
              <a:t>PBDTrPPG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 (challenging lighting, skin tone variations, lossy compression)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99999"/>
                </a:solidFill>
                <a:latin typeface="Consolas" panose="020B0609020204030204" pitchFamily="49" charset="0"/>
              </a:rPr>
              <a:t>ROI sizes (in pixels) expressed as a mean ± standard deviation for different image-processing front-ends and all studied data sets: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E2AF9-2C29-8270-BD84-A48175F7B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215972"/>
              </p:ext>
            </p:extLst>
          </p:nvPr>
        </p:nvGraphicFramePr>
        <p:xfrm>
          <a:off x="117066" y="4831601"/>
          <a:ext cx="6624736" cy="1036320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164729867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08237235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792326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79049745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9402338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VK-LMK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VK-</a:t>
                      </a:r>
                      <a:r>
                        <a:rPr lang="en-US" sz="1100" dirty="0" err="1"/>
                        <a:t>RGBHCbCr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VK-</a:t>
                      </a:r>
                      <a:r>
                        <a:rPr lang="en-US" sz="1100" dirty="0" err="1"/>
                        <a:t>Conaire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798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19,063 ± 3,581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9,114 ± 1,591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13,407 ± 5,339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19,984 ± 5,252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63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/>
                        <a:t>PBDTrPPG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28,849 ± 14,196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12,731 ± 4,498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19,514 ± 16,015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19,128 ± 9,699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1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LGI-PPGI-FVD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38,060 ± 13,863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14,962 ± 7,106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32,916 ± 12,141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40,550 ± 15,970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958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CADDA5-BD1C-83FC-C350-CE4F193EB2EB}"/>
              </a:ext>
            </a:extLst>
          </p:cNvPr>
          <p:cNvSpPr txBox="1"/>
          <p:nvPr/>
        </p:nvSpPr>
        <p:spPr>
          <a:xfrm>
            <a:off x="6858868" y="4749597"/>
            <a:ext cx="3690516" cy="1200329"/>
          </a:xfrm>
          <a:custGeom>
            <a:avLst/>
            <a:gdLst>
              <a:gd name="connsiteX0" fmla="*/ 0 w 3690516"/>
              <a:gd name="connsiteY0" fmla="*/ 0 h 1200329"/>
              <a:gd name="connsiteX1" fmla="*/ 416501 w 3690516"/>
              <a:gd name="connsiteY1" fmla="*/ 0 h 1200329"/>
              <a:gd name="connsiteX2" fmla="*/ 869907 w 3690516"/>
              <a:gd name="connsiteY2" fmla="*/ 0 h 1200329"/>
              <a:gd name="connsiteX3" fmla="*/ 1286408 w 3690516"/>
              <a:gd name="connsiteY3" fmla="*/ 0 h 1200329"/>
              <a:gd name="connsiteX4" fmla="*/ 1813625 w 3690516"/>
              <a:gd name="connsiteY4" fmla="*/ 0 h 1200329"/>
              <a:gd name="connsiteX5" fmla="*/ 2377747 w 3690516"/>
              <a:gd name="connsiteY5" fmla="*/ 0 h 1200329"/>
              <a:gd name="connsiteX6" fmla="*/ 2941868 w 3690516"/>
              <a:gd name="connsiteY6" fmla="*/ 0 h 1200329"/>
              <a:gd name="connsiteX7" fmla="*/ 3690516 w 3690516"/>
              <a:gd name="connsiteY7" fmla="*/ 0 h 1200329"/>
              <a:gd name="connsiteX8" fmla="*/ 3690516 w 3690516"/>
              <a:gd name="connsiteY8" fmla="*/ 400110 h 1200329"/>
              <a:gd name="connsiteX9" fmla="*/ 3690516 w 3690516"/>
              <a:gd name="connsiteY9" fmla="*/ 800219 h 1200329"/>
              <a:gd name="connsiteX10" fmla="*/ 3690516 w 3690516"/>
              <a:gd name="connsiteY10" fmla="*/ 1200329 h 1200329"/>
              <a:gd name="connsiteX11" fmla="*/ 3163299 w 3690516"/>
              <a:gd name="connsiteY11" fmla="*/ 1200329 h 1200329"/>
              <a:gd name="connsiteX12" fmla="*/ 2636083 w 3690516"/>
              <a:gd name="connsiteY12" fmla="*/ 1200329 h 1200329"/>
              <a:gd name="connsiteX13" fmla="*/ 2145771 w 3690516"/>
              <a:gd name="connsiteY13" fmla="*/ 1200329 h 1200329"/>
              <a:gd name="connsiteX14" fmla="*/ 1655460 w 3690516"/>
              <a:gd name="connsiteY14" fmla="*/ 1200329 h 1200329"/>
              <a:gd name="connsiteX15" fmla="*/ 1165149 w 3690516"/>
              <a:gd name="connsiteY15" fmla="*/ 1200329 h 1200329"/>
              <a:gd name="connsiteX16" fmla="*/ 564122 w 3690516"/>
              <a:gd name="connsiteY16" fmla="*/ 1200329 h 1200329"/>
              <a:gd name="connsiteX17" fmla="*/ 0 w 3690516"/>
              <a:gd name="connsiteY17" fmla="*/ 1200329 h 1200329"/>
              <a:gd name="connsiteX18" fmla="*/ 0 w 3690516"/>
              <a:gd name="connsiteY18" fmla="*/ 812223 h 1200329"/>
              <a:gd name="connsiteX19" fmla="*/ 0 w 3690516"/>
              <a:gd name="connsiteY19" fmla="*/ 388106 h 1200329"/>
              <a:gd name="connsiteX20" fmla="*/ 0 w 3690516"/>
              <a:gd name="connsiteY20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90516" h="1200329" extrusionOk="0">
                <a:moveTo>
                  <a:pt x="0" y="0"/>
                </a:moveTo>
                <a:cubicBezTo>
                  <a:pt x="128990" y="-10068"/>
                  <a:pt x="297989" y="8272"/>
                  <a:pt x="416501" y="0"/>
                </a:cubicBezTo>
                <a:cubicBezTo>
                  <a:pt x="535013" y="-8272"/>
                  <a:pt x="657769" y="42641"/>
                  <a:pt x="869907" y="0"/>
                </a:cubicBezTo>
                <a:cubicBezTo>
                  <a:pt x="1082045" y="-42641"/>
                  <a:pt x="1191674" y="1583"/>
                  <a:pt x="1286408" y="0"/>
                </a:cubicBezTo>
                <a:cubicBezTo>
                  <a:pt x="1381142" y="-1583"/>
                  <a:pt x="1567172" y="50589"/>
                  <a:pt x="1813625" y="0"/>
                </a:cubicBezTo>
                <a:cubicBezTo>
                  <a:pt x="2060078" y="-50589"/>
                  <a:pt x="2186476" y="35820"/>
                  <a:pt x="2377747" y="0"/>
                </a:cubicBezTo>
                <a:cubicBezTo>
                  <a:pt x="2569018" y="-35820"/>
                  <a:pt x="2769755" y="2010"/>
                  <a:pt x="2941868" y="0"/>
                </a:cubicBezTo>
                <a:cubicBezTo>
                  <a:pt x="3113981" y="-2010"/>
                  <a:pt x="3324910" y="68732"/>
                  <a:pt x="3690516" y="0"/>
                </a:cubicBezTo>
                <a:cubicBezTo>
                  <a:pt x="3709342" y="178261"/>
                  <a:pt x="3651182" y="283605"/>
                  <a:pt x="3690516" y="400110"/>
                </a:cubicBezTo>
                <a:cubicBezTo>
                  <a:pt x="3729850" y="516615"/>
                  <a:pt x="3686862" y="661470"/>
                  <a:pt x="3690516" y="800219"/>
                </a:cubicBezTo>
                <a:cubicBezTo>
                  <a:pt x="3694170" y="938968"/>
                  <a:pt x="3652949" y="1102027"/>
                  <a:pt x="3690516" y="1200329"/>
                </a:cubicBezTo>
                <a:cubicBezTo>
                  <a:pt x="3525148" y="1255153"/>
                  <a:pt x="3350083" y="1160647"/>
                  <a:pt x="3163299" y="1200329"/>
                </a:cubicBezTo>
                <a:cubicBezTo>
                  <a:pt x="2976515" y="1240011"/>
                  <a:pt x="2798458" y="1181552"/>
                  <a:pt x="2636083" y="1200329"/>
                </a:cubicBezTo>
                <a:cubicBezTo>
                  <a:pt x="2473708" y="1219106"/>
                  <a:pt x="2248362" y="1146257"/>
                  <a:pt x="2145771" y="1200329"/>
                </a:cubicBezTo>
                <a:cubicBezTo>
                  <a:pt x="2043180" y="1254401"/>
                  <a:pt x="1824680" y="1176363"/>
                  <a:pt x="1655460" y="1200329"/>
                </a:cubicBezTo>
                <a:cubicBezTo>
                  <a:pt x="1486240" y="1224295"/>
                  <a:pt x="1347923" y="1146930"/>
                  <a:pt x="1165149" y="1200329"/>
                </a:cubicBezTo>
                <a:cubicBezTo>
                  <a:pt x="982375" y="1253728"/>
                  <a:pt x="707884" y="1139689"/>
                  <a:pt x="564122" y="1200329"/>
                </a:cubicBezTo>
                <a:cubicBezTo>
                  <a:pt x="420360" y="1260969"/>
                  <a:pt x="278479" y="1198308"/>
                  <a:pt x="0" y="1200329"/>
                </a:cubicBezTo>
                <a:cubicBezTo>
                  <a:pt x="-35826" y="1081894"/>
                  <a:pt x="46047" y="948412"/>
                  <a:pt x="0" y="812223"/>
                </a:cubicBezTo>
                <a:cubicBezTo>
                  <a:pt x="-46047" y="676034"/>
                  <a:pt x="15315" y="485102"/>
                  <a:pt x="0" y="388106"/>
                </a:cubicBezTo>
                <a:cubicBezTo>
                  <a:pt x="-15315" y="291110"/>
                  <a:pt x="37196" y="7813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4049442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en-US" sz="1200" b="0" i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The numbers are the average pixel area of the detected ROI per dataset and method, with ± showing variability across </a:t>
            </a:r>
            <a:b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recordings.</a:t>
            </a:r>
            <a:br>
              <a:rPr lang="en-US" sz="1200" dirty="0">
                <a:solidFill>
                  <a:srgbClr val="999999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5860F-D764-88B0-F7CE-99448E53DCFD}"/>
              </a:ext>
            </a:extLst>
          </p:cNvPr>
          <p:cNvSpPr txBox="1"/>
          <p:nvPr/>
        </p:nvSpPr>
        <p:spPr>
          <a:xfrm>
            <a:off x="1602284" y="6060303"/>
            <a:ext cx="4149514" cy="1384995"/>
          </a:xfrm>
          <a:custGeom>
            <a:avLst/>
            <a:gdLst>
              <a:gd name="connsiteX0" fmla="*/ 0 w 4149514"/>
              <a:gd name="connsiteY0" fmla="*/ 0 h 1384995"/>
              <a:gd name="connsiteX1" fmla="*/ 468302 w 4149514"/>
              <a:gd name="connsiteY1" fmla="*/ 0 h 1384995"/>
              <a:gd name="connsiteX2" fmla="*/ 978100 w 4149514"/>
              <a:gd name="connsiteY2" fmla="*/ 0 h 1384995"/>
              <a:gd name="connsiteX3" fmla="*/ 1446402 w 4149514"/>
              <a:gd name="connsiteY3" fmla="*/ 0 h 1384995"/>
              <a:gd name="connsiteX4" fmla="*/ 2039190 w 4149514"/>
              <a:gd name="connsiteY4" fmla="*/ 0 h 1384995"/>
              <a:gd name="connsiteX5" fmla="*/ 2673473 w 4149514"/>
              <a:gd name="connsiteY5" fmla="*/ 0 h 1384995"/>
              <a:gd name="connsiteX6" fmla="*/ 3307755 w 4149514"/>
              <a:gd name="connsiteY6" fmla="*/ 0 h 1384995"/>
              <a:gd name="connsiteX7" fmla="*/ 4149514 w 4149514"/>
              <a:gd name="connsiteY7" fmla="*/ 0 h 1384995"/>
              <a:gd name="connsiteX8" fmla="*/ 4149514 w 4149514"/>
              <a:gd name="connsiteY8" fmla="*/ 461665 h 1384995"/>
              <a:gd name="connsiteX9" fmla="*/ 4149514 w 4149514"/>
              <a:gd name="connsiteY9" fmla="*/ 923330 h 1384995"/>
              <a:gd name="connsiteX10" fmla="*/ 4149514 w 4149514"/>
              <a:gd name="connsiteY10" fmla="*/ 1384995 h 1384995"/>
              <a:gd name="connsiteX11" fmla="*/ 3556726 w 4149514"/>
              <a:gd name="connsiteY11" fmla="*/ 1384995 h 1384995"/>
              <a:gd name="connsiteX12" fmla="*/ 2963939 w 4149514"/>
              <a:gd name="connsiteY12" fmla="*/ 1384995 h 1384995"/>
              <a:gd name="connsiteX13" fmla="*/ 2412646 w 4149514"/>
              <a:gd name="connsiteY13" fmla="*/ 1384995 h 1384995"/>
              <a:gd name="connsiteX14" fmla="*/ 1861353 w 4149514"/>
              <a:gd name="connsiteY14" fmla="*/ 1384995 h 1384995"/>
              <a:gd name="connsiteX15" fmla="*/ 1310061 w 4149514"/>
              <a:gd name="connsiteY15" fmla="*/ 1384995 h 1384995"/>
              <a:gd name="connsiteX16" fmla="*/ 634283 w 4149514"/>
              <a:gd name="connsiteY16" fmla="*/ 1384995 h 1384995"/>
              <a:gd name="connsiteX17" fmla="*/ 0 w 4149514"/>
              <a:gd name="connsiteY17" fmla="*/ 1384995 h 1384995"/>
              <a:gd name="connsiteX18" fmla="*/ 0 w 4149514"/>
              <a:gd name="connsiteY18" fmla="*/ 937180 h 1384995"/>
              <a:gd name="connsiteX19" fmla="*/ 0 w 4149514"/>
              <a:gd name="connsiteY19" fmla="*/ 447815 h 1384995"/>
              <a:gd name="connsiteX20" fmla="*/ 0 w 4149514"/>
              <a:gd name="connsiteY20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9514" h="1384995" extrusionOk="0">
                <a:moveTo>
                  <a:pt x="0" y="0"/>
                </a:moveTo>
                <a:cubicBezTo>
                  <a:pt x="194628" y="-46167"/>
                  <a:pt x="355640" y="49240"/>
                  <a:pt x="468302" y="0"/>
                </a:cubicBezTo>
                <a:cubicBezTo>
                  <a:pt x="580964" y="-49240"/>
                  <a:pt x="798397" y="32789"/>
                  <a:pt x="978100" y="0"/>
                </a:cubicBezTo>
                <a:cubicBezTo>
                  <a:pt x="1157803" y="-32789"/>
                  <a:pt x="1303262" y="53658"/>
                  <a:pt x="1446402" y="0"/>
                </a:cubicBezTo>
                <a:cubicBezTo>
                  <a:pt x="1589542" y="-53658"/>
                  <a:pt x="1852126" y="4420"/>
                  <a:pt x="2039190" y="0"/>
                </a:cubicBezTo>
                <a:cubicBezTo>
                  <a:pt x="2226254" y="-4420"/>
                  <a:pt x="2488886" y="4317"/>
                  <a:pt x="2673473" y="0"/>
                </a:cubicBezTo>
                <a:cubicBezTo>
                  <a:pt x="2858060" y="-4317"/>
                  <a:pt x="3045463" y="16570"/>
                  <a:pt x="3307755" y="0"/>
                </a:cubicBezTo>
                <a:cubicBezTo>
                  <a:pt x="3570047" y="-16570"/>
                  <a:pt x="3896618" y="44284"/>
                  <a:pt x="4149514" y="0"/>
                </a:cubicBezTo>
                <a:cubicBezTo>
                  <a:pt x="4176608" y="108686"/>
                  <a:pt x="4101548" y="321558"/>
                  <a:pt x="4149514" y="461665"/>
                </a:cubicBezTo>
                <a:cubicBezTo>
                  <a:pt x="4197480" y="601773"/>
                  <a:pt x="4120141" y="789912"/>
                  <a:pt x="4149514" y="923330"/>
                </a:cubicBezTo>
                <a:cubicBezTo>
                  <a:pt x="4178887" y="1056748"/>
                  <a:pt x="4097654" y="1238293"/>
                  <a:pt x="4149514" y="1384995"/>
                </a:cubicBezTo>
                <a:cubicBezTo>
                  <a:pt x="3869698" y="1410234"/>
                  <a:pt x="3789152" y="1329947"/>
                  <a:pt x="3556726" y="1384995"/>
                </a:cubicBezTo>
                <a:cubicBezTo>
                  <a:pt x="3324300" y="1440043"/>
                  <a:pt x="3193312" y="1378121"/>
                  <a:pt x="2963939" y="1384995"/>
                </a:cubicBezTo>
                <a:cubicBezTo>
                  <a:pt x="2734566" y="1391869"/>
                  <a:pt x="2565238" y="1378460"/>
                  <a:pt x="2412646" y="1384995"/>
                </a:cubicBezTo>
                <a:cubicBezTo>
                  <a:pt x="2260054" y="1391530"/>
                  <a:pt x="2047613" y="1380614"/>
                  <a:pt x="1861353" y="1384995"/>
                </a:cubicBezTo>
                <a:cubicBezTo>
                  <a:pt x="1675093" y="1389376"/>
                  <a:pt x="1434131" y="1371191"/>
                  <a:pt x="1310061" y="1384995"/>
                </a:cubicBezTo>
                <a:cubicBezTo>
                  <a:pt x="1185991" y="1398799"/>
                  <a:pt x="933509" y="1351924"/>
                  <a:pt x="634283" y="1384995"/>
                </a:cubicBezTo>
                <a:cubicBezTo>
                  <a:pt x="335057" y="1418066"/>
                  <a:pt x="209018" y="1339833"/>
                  <a:pt x="0" y="1384995"/>
                </a:cubicBezTo>
                <a:cubicBezTo>
                  <a:pt x="-50248" y="1236330"/>
                  <a:pt x="2936" y="1093388"/>
                  <a:pt x="0" y="937180"/>
                </a:cubicBezTo>
                <a:cubicBezTo>
                  <a:pt x="-2936" y="780973"/>
                  <a:pt x="11729" y="586029"/>
                  <a:pt x="0" y="447815"/>
                </a:cubicBezTo>
                <a:cubicBezTo>
                  <a:pt x="-11729" y="309601"/>
                  <a:pt x="36021" y="8987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4049442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en-US" sz="1200" b="0" i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Example: PURE – VK = 19,063 ± 3,581</a:t>
            </a:r>
            <a:b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b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On average, the face ROI covers ~19,000 pixels in those videos, with a variation of ±3,581 </a:t>
            </a:r>
            <a:b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pixels depending on subject and frame.</a:t>
            </a:r>
            <a:b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88420-B4AF-3C00-D577-17E7E9FCF1F5}"/>
              </a:ext>
            </a:extLst>
          </p:cNvPr>
          <p:cNvSpPr txBox="1"/>
          <p:nvPr/>
        </p:nvSpPr>
        <p:spPr>
          <a:xfrm>
            <a:off x="6730222" y="1548383"/>
            <a:ext cx="3873062" cy="2624886"/>
          </a:xfrm>
          <a:custGeom>
            <a:avLst/>
            <a:gdLst>
              <a:gd name="connsiteX0" fmla="*/ 0 w 3873062"/>
              <a:gd name="connsiteY0" fmla="*/ 0 h 2624886"/>
              <a:gd name="connsiteX1" fmla="*/ 437103 w 3873062"/>
              <a:gd name="connsiteY1" fmla="*/ 0 h 2624886"/>
              <a:gd name="connsiteX2" fmla="*/ 912936 w 3873062"/>
              <a:gd name="connsiteY2" fmla="*/ 0 h 2624886"/>
              <a:gd name="connsiteX3" fmla="*/ 1350039 w 3873062"/>
              <a:gd name="connsiteY3" fmla="*/ 0 h 2624886"/>
              <a:gd name="connsiteX4" fmla="*/ 1903333 w 3873062"/>
              <a:gd name="connsiteY4" fmla="*/ 0 h 2624886"/>
              <a:gd name="connsiteX5" fmla="*/ 2495359 w 3873062"/>
              <a:gd name="connsiteY5" fmla="*/ 0 h 2624886"/>
              <a:gd name="connsiteX6" fmla="*/ 3087384 w 3873062"/>
              <a:gd name="connsiteY6" fmla="*/ 0 h 2624886"/>
              <a:gd name="connsiteX7" fmla="*/ 3873062 w 3873062"/>
              <a:gd name="connsiteY7" fmla="*/ 0 h 2624886"/>
              <a:gd name="connsiteX8" fmla="*/ 3873062 w 3873062"/>
              <a:gd name="connsiteY8" fmla="*/ 524977 h 2624886"/>
              <a:gd name="connsiteX9" fmla="*/ 3873062 w 3873062"/>
              <a:gd name="connsiteY9" fmla="*/ 1049954 h 2624886"/>
              <a:gd name="connsiteX10" fmla="*/ 3873062 w 3873062"/>
              <a:gd name="connsiteY10" fmla="*/ 1522434 h 2624886"/>
              <a:gd name="connsiteX11" fmla="*/ 3873062 w 3873062"/>
              <a:gd name="connsiteY11" fmla="*/ 2047411 h 2624886"/>
              <a:gd name="connsiteX12" fmla="*/ 3873062 w 3873062"/>
              <a:gd name="connsiteY12" fmla="*/ 2624886 h 2624886"/>
              <a:gd name="connsiteX13" fmla="*/ 3435959 w 3873062"/>
              <a:gd name="connsiteY13" fmla="*/ 2624886 h 2624886"/>
              <a:gd name="connsiteX14" fmla="*/ 2921395 w 3873062"/>
              <a:gd name="connsiteY14" fmla="*/ 2624886 h 2624886"/>
              <a:gd name="connsiteX15" fmla="*/ 2406831 w 3873062"/>
              <a:gd name="connsiteY15" fmla="*/ 2624886 h 2624886"/>
              <a:gd name="connsiteX16" fmla="*/ 1776076 w 3873062"/>
              <a:gd name="connsiteY16" fmla="*/ 2624886 h 2624886"/>
              <a:gd name="connsiteX17" fmla="*/ 1338973 w 3873062"/>
              <a:gd name="connsiteY17" fmla="*/ 2624886 h 2624886"/>
              <a:gd name="connsiteX18" fmla="*/ 824409 w 3873062"/>
              <a:gd name="connsiteY18" fmla="*/ 2624886 h 2624886"/>
              <a:gd name="connsiteX19" fmla="*/ 0 w 3873062"/>
              <a:gd name="connsiteY19" fmla="*/ 2624886 h 2624886"/>
              <a:gd name="connsiteX20" fmla="*/ 0 w 3873062"/>
              <a:gd name="connsiteY20" fmla="*/ 2152407 h 2624886"/>
              <a:gd name="connsiteX21" fmla="*/ 0 w 3873062"/>
              <a:gd name="connsiteY21" fmla="*/ 1627429 h 2624886"/>
              <a:gd name="connsiteX22" fmla="*/ 0 w 3873062"/>
              <a:gd name="connsiteY22" fmla="*/ 1128701 h 2624886"/>
              <a:gd name="connsiteX23" fmla="*/ 0 w 3873062"/>
              <a:gd name="connsiteY23" fmla="*/ 603724 h 2624886"/>
              <a:gd name="connsiteX24" fmla="*/ 0 w 3873062"/>
              <a:gd name="connsiteY24" fmla="*/ 0 h 26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73062" h="2624886" extrusionOk="0">
                <a:moveTo>
                  <a:pt x="0" y="0"/>
                </a:moveTo>
                <a:cubicBezTo>
                  <a:pt x="188657" y="-8008"/>
                  <a:pt x="325277" y="24696"/>
                  <a:pt x="437103" y="0"/>
                </a:cubicBezTo>
                <a:cubicBezTo>
                  <a:pt x="548929" y="-24696"/>
                  <a:pt x="725095" y="18937"/>
                  <a:pt x="912936" y="0"/>
                </a:cubicBezTo>
                <a:cubicBezTo>
                  <a:pt x="1100777" y="-18937"/>
                  <a:pt x="1250685" y="17837"/>
                  <a:pt x="1350039" y="0"/>
                </a:cubicBezTo>
                <a:cubicBezTo>
                  <a:pt x="1449393" y="-17837"/>
                  <a:pt x="1653240" y="34993"/>
                  <a:pt x="1903333" y="0"/>
                </a:cubicBezTo>
                <a:cubicBezTo>
                  <a:pt x="2153426" y="-34993"/>
                  <a:pt x="2366927" y="21045"/>
                  <a:pt x="2495359" y="0"/>
                </a:cubicBezTo>
                <a:cubicBezTo>
                  <a:pt x="2623791" y="-21045"/>
                  <a:pt x="2812338" y="62685"/>
                  <a:pt x="3087384" y="0"/>
                </a:cubicBezTo>
                <a:cubicBezTo>
                  <a:pt x="3362431" y="-62685"/>
                  <a:pt x="3683648" y="51042"/>
                  <a:pt x="3873062" y="0"/>
                </a:cubicBezTo>
                <a:cubicBezTo>
                  <a:pt x="3905294" y="155996"/>
                  <a:pt x="3828421" y="359811"/>
                  <a:pt x="3873062" y="524977"/>
                </a:cubicBezTo>
                <a:cubicBezTo>
                  <a:pt x="3917703" y="690143"/>
                  <a:pt x="3840840" y="856379"/>
                  <a:pt x="3873062" y="1049954"/>
                </a:cubicBezTo>
                <a:cubicBezTo>
                  <a:pt x="3905284" y="1243529"/>
                  <a:pt x="3854761" y="1407701"/>
                  <a:pt x="3873062" y="1522434"/>
                </a:cubicBezTo>
                <a:cubicBezTo>
                  <a:pt x="3891363" y="1637167"/>
                  <a:pt x="3843449" y="1844089"/>
                  <a:pt x="3873062" y="2047411"/>
                </a:cubicBezTo>
                <a:cubicBezTo>
                  <a:pt x="3902675" y="2250733"/>
                  <a:pt x="3865895" y="2484651"/>
                  <a:pt x="3873062" y="2624886"/>
                </a:cubicBezTo>
                <a:cubicBezTo>
                  <a:pt x="3769204" y="2654935"/>
                  <a:pt x="3529911" y="2611325"/>
                  <a:pt x="3435959" y="2624886"/>
                </a:cubicBezTo>
                <a:cubicBezTo>
                  <a:pt x="3342007" y="2638447"/>
                  <a:pt x="3069726" y="2579429"/>
                  <a:pt x="2921395" y="2624886"/>
                </a:cubicBezTo>
                <a:cubicBezTo>
                  <a:pt x="2773064" y="2670343"/>
                  <a:pt x="2633756" y="2598359"/>
                  <a:pt x="2406831" y="2624886"/>
                </a:cubicBezTo>
                <a:cubicBezTo>
                  <a:pt x="2179906" y="2651413"/>
                  <a:pt x="2031106" y="2572038"/>
                  <a:pt x="1776076" y="2624886"/>
                </a:cubicBezTo>
                <a:cubicBezTo>
                  <a:pt x="1521047" y="2677734"/>
                  <a:pt x="1542279" y="2573045"/>
                  <a:pt x="1338973" y="2624886"/>
                </a:cubicBezTo>
                <a:cubicBezTo>
                  <a:pt x="1135667" y="2676727"/>
                  <a:pt x="1071037" y="2568408"/>
                  <a:pt x="824409" y="2624886"/>
                </a:cubicBezTo>
                <a:cubicBezTo>
                  <a:pt x="577781" y="2681364"/>
                  <a:pt x="397156" y="2586582"/>
                  <a:pt x="0" y="2624886"/>
                </a:cubicBezTo>
                <a:cubicBezTo>
                  <a:pt x="-22223" y="2430366"/>
                  <a:pt x="51277" y="2340562"/>
                  <a:pt x="0" y="2152407"/>
                </a:cubicBezTo>
                <a:cubicBezTo>
                  <a:pt x="-51277" y="1964252"/>
                  <a:pt x="53591" y="1863002"/>
                  <a:pt x="0" y="1627429"/>
                </a:cubicBezTo>
                <a:cubicBezTo>
                  <a:pt x="-53591" y="1391856"/>
                  <a:pt x="8786" y="1301547"/>
                  <a:pt x="0" y="1128701"/>
                </a:cubicBezTo>
                <a:cubicBezTo>
                  <a:pt x="-8786" y="955855"/>
                  <a:pt x="35915" y="858971"/>
                  <a:pt x="0" y="603724"/>
                </a:cubicBezTo>
                <a:cubicBezTo>
                  <a:pt x="-35915" y="348477"/>
                  <a:pt x="28489" y="17196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4049442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0" i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How 2SR works (2014, 2016)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Take all skin pixels (from ROI or full frame).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Represent them as a cloud of points in RGB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space.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Over time, this point cloud rotates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slightly due to periodic blood volume changes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(color modulation from pulse).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2SR tracks this rotation to estimate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pulse-related signals.</a:t>
            </a:r>
            <a:br>
              <a:rPr lang="en-US" sz="1200" dirty="0">
                <a:solidFill>
                  <a:srgbClr val="999999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0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Align Mechanism </a:t>
            </a:r>
            <a:r>
              <a:rPr lang="en-US" altLang="ko-KR" sz="12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(Test Block 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B00E39-E5C0-80B8-204C-5235762D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239"/>
            <a:ext cx="10693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61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Align Mechanism </a:t>
            </a:r>
            <a:r>
              <a:rPr lang="en-US" altLang="ko-KR" sz="12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(Test Block 0)</a:t>
            </a:r>
          </a:p>
        </p:txBody>
      </p:sp>
    </p:spTree>
    <p:extLst>
      <p:ext uri="{BB962C8B-B14F-4D97-AF65-F5344CB8AC3E}">
        <p14:creationId xmlns:p14="http://schemas.microsoft.com/office/powerpoint/2010/main" val="583762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Align Mechanism </a:t>
            </a:r>
            <a:r>
              <a:rPr lang="en-US" altLang="ko-KR" sz="12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(PURE Dataset -&gt; Test)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D8D462-900D-928B-C0A5-C6537A8EB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059222"/>
              </p:ext>
            </p:extLst>
          </p:nvPr>
        </p:nvGraphicFramePr>
        <p:xfrm>
          <a:off x="0" y="904077"/>
          <a:ext cx="10693401" cy="36686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64467">
                  <a:extLst>
                    <a:ext uri="{9D8B030D-6E8A-4147-A177-3AD203B41FA5}">
                      <a16:colId xmlns:a16="http://schemas.microsoft.com/office/drawing/2014/main" val="239135532"/>
                    </a:ext>
                  </a:extLst>
                </a:gridCol>
                <a:gridCol w="3564467">
                  <a:extLst>
                    <a:ext uri="{9D8B030D-6E8A-4147-A177-3AD203B41FA5}">
                      <a16:colId xmlns:a16="http://schemas.microsoft.com/office/drawing/2014/main" val="401629211"/>
                    </a:ext>
                  </a:extLst>
                </a:gridCol>
                <a:gridCol w="3564467">
                  <a:extLst>
                    <a:ext uri="{9D8B030D-6E8A-4147-A177-3AD203B41FA5}">
                      <a16:colId xmlns:a16="http://schemas.microsoft.com/office/drawing/2014/main" val="219857385"/>
                    </a:ext>
                  </a:extLst>
                </a:gridCol>
              </a:tblGrid>
              <a:tr h="1796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70297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60770"/>
                  </a:ext>
                </a:extLst>
              </a:tr>
            </a:tbl>
          </a:graphicData>
        </a:graphic>
      </p:graphicFrame>
      <p:pic>
        <p:nvPicPr>
          <p:cNvPr id="4106" name="Picture 10">
            <a:extLst>
              <a:ext uri="{FF2B5EF4-FFF2-40B4-BE49-F238E27FC236}">
                <a16:creationId xmlns:a16="http://schemas.microsoft.com/office/drawing/2014/main" id="{6B9659D7-E9B8-E857-7E7C-1B9AF6EA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" y="1127411"/>
            <a:ext cx="3502326" cy="1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F7C693E-79A6-2C9D-CBC1-1E98D2CF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079" y="1162503"/>
            <a:ext cx="3486406" cy="1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FD57096A-AEE3-731A-3817-DF88EB8F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87" y="1116335"/>
            <a:ext cx="3486405" cy="14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6035334-64B2-71E4-CADC-7019A1DE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0776"/>
            <a:ext cx="3546500" cy="15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0191D60E-69CB-79B2-86D1-136F7B62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2" y="2844527"/>
            <a:ext cx="3499083" cy="158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8B2AD6BE-D3E0-D243-6913-59DFE1E0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88" y="2844527"/>
            <a:ext cx="3499083" cy="15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24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Align Mechanism </a:t>
            </a:r>
            <a:r>
              <a:rPr lang="en-US" altLang="ko-KR" sz="12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(Evaluation on UBFC Dataset)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D8D462-900D-928B-C0A5-C6537A8EB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69754"/>
              </p:ext>
            </p:extLst>
          </p:nvPr>
        </p:nvGraphicFramePr>
        <p:xfrm>
          <a:off x="0" y="904077"/>
          <a:ext cx="10693401" cy="6321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64467">
                  <a:extLst>
                    <a:ext uri="{9D8B030D-6E8A-4147-A177-3AD203B41FA5}">
                      <a16:colId xmlns:a16="http://schemas.microsoft.com/office/drawing/2014/main" val="239135532"/>
                    </a:ext>
                  </a:extLst>
                </a:gridCol>
                <a:gridCol w="3564467">
                  <a:extLst>
                    <a:ext uri="{9D8B030D-6E8A-4147-A177-3AD203B41FA5}">
                      <a16:colId xmlns:a16="http://schemas.microsoft.com/office/drawing/2014/main" val="401629211"/>
                    </a:ext>
                  </a:extLst>
                </a:gridCol>
                <a:gridCol w="3564467">
                  <a:extLst>
                    <a:ext uri="{9D8B030D-6E8A-4147-A177-3AD203B41FA5}">
                      <a16:colId xmlns:a16="http://schemas.microsoft.com/office/drawing/2014/main" val="219857385"/>
                    </a:ext>
                  </a:extLst>
                </a:gridCol>
              </a:tblGrid>
              <a:tr h="1580410">
                <a:tc>
                  <a:txBody>
                    <a:bodyPr/>
                    <a:lstStyle/>
                    <a:p>
                      <a:r>
                        <a:rPr lang="en-US" dirty="0"/>
                        <a:t>Vid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Vid-10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Vid-15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70297"/>
                  </a:ext>
                </a:extLst>
              </a:tr>
              <a:tr h="1580410">
                <a:tc>
                  <a:txBody>
                    <a:bodyPr/>
                    <a:lstStyle/>
                    <a:p>
                      <a:r>
                        <a:rPr lang="en-US" b="1" dirty="0"/>
                        <a:t>Vid-27</a:t>
                      </a:r>
                      <a:r>
                        <a:rPr lang="en-US" sz="900" b="1" dirty="0"/>
                        <a:t>(Previously MAX MAE)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Vid-36</a:t>
                      </a:r>
                      <a:r>
                        <a:rPr lang="en-US" sz="900" b="1" dirty="0"/>
                        <a:t>(Previously MAX MAE</a:t>
                      </a:r>
                      <a:r>
                        <a:rPr lang="en-US" sz="1000" b="1" dirty="0"/>
                        <a:t>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Vid-20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615839"/>
                  </a:ext>
                </a:extLst>
              </a:tr>
              <a:tr h="158041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Vid-25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Vid-30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Vid-35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17765"/>
                  </a:ext>
                </a:extLst>
              </a:tr>
              <a:tr h="158041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Vid-40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Vid-42</a:t>
                      </a:r>
                      <a:r>
                        <a:rPr lang="en-US" sz="900" b="1" dirty="0"/>
                        <a:t>(Previously MAX MAE)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Vid-45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325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DC9798E-ED6F-93BA-5EC1-6BE4C0917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351"/>
            <a:ext cx="3459942" cy="1153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8FA4C5-07A5-B4FA-7322-49625CF037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8" y="1260352"/>
            <a:ext cx="3459942" cy="1153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F91F1F-2491-8BC7-504B-431A2813D4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34" y="1270209"/>
            <a:ext cx="3459942" cy="1153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71ED72-8B01-6427-AE9D-18F77E100D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6886"/>
            <a:ext cx="3459942" cy="1153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D725D9-7239-404D-2B87-7A089785E8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61" y="2876886"/>
            <a:ext cx="3459943" cy="11533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E1C5D-B177-14B0-7D7F-A51E8E5E93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23" y="2842189"/>
            <a:ext cx="3459943" cy="1153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FD48C0-DC41-8183-69D6-E1F7CE120F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" y="4466414"/>
            <a:ext cx="3459943" cy="11533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8DB373-920A-A112-656E-2362F30001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61" y="4452265"/>
            <a:ext cx="3459943" cy="11533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6E8FE2-559D-42B1-A739-F1170B9A0F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54" y="4409548"/>
            <a:ext cx="3459946" cy="1153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189453-67BA-E3C1-3024-2672E3D951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" y="5976002"/>
            <a:ext cx="3459943" cy="11533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3FE25A-47B9-FC38-75E4-E34B8245306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8" y="6027644"/>
            <a:ext cx="3459947" cy="1153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3CBC2D-A9CA-5A75-27CF-1A6E08D76B2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73" y="6021580"/>
            <a:ext cx="3459947" cy="11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Performance Evaluation of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r>
              <a:rPr lang="en-US" sz="1600" b="1" dirty="0">
                <a:latin typeface="Consolas" panose="020B0609020204030204" pitchFamily="49" charset="0"/>
              </a:rPr>
              <a:t> Approaches with and without the Region-of-Interest Localization Step (</a:t>
            </a:r>
            <a:r>
              <a:rPr lang="en-US" sz="1600" b="1" dirty="0" err="1">
                <a:latin typeface="Consolas" panose="020B0609020204030204" pitchFamily="49" charset="0"/>
              </a:rPr>
              <a:t>Žan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Pirnar</a:t>
            </a:r>
            <a:r>
              <a:rPr lang="en-US" sz="1600" b="1" dirty="0">
                <a:latin typeface="Consolas" panose="020B0609020204030204" pitchFamily="49" charset="0"/>
              </a:rPr>
              <a:t>, Miha </a:t>
            </a:r>
            <a:r>
              <a:rPr lang="en-US" sz="1600" b="1" dirty="0" err="1">
                <a:latin typeface="Consolas" panose="020B0609020204030204" pitchFamily="49" charset="0"/>
              </a:rPr>
              <a:t>Finžgar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Primož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Podržaj</a:t>
            </a:r>
            <a:r>
              <a:rPr lang="en-US" sz="1600" b="1" dirty="0">
                <a:latin typeface="Consolas" panose="020B0609020204030204" pitchFamily="49" charset="0"/>
              </a:rPr>
              <a:t>, 2021)</a:t>
            </a:r>
            <a:endParaRPr lang="en-US" sz="1600" b="1" i="0" dirty="0"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Metrics: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Success rate (how often methods worked)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it-IT" sz="1200" b="0" i="0" dirty="0">
                <a:effectLst/>
                <a:latin typeface="Consolas" panose="020B0609020204030204" pitchFamily="49" charset="0"/>
              </a:rPr>
              <a:t>FVP (no ROI) → 100% success.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r>
              <a:rPr lang="it-IT" sz="1200" b="0" i="0" dirty="0">
                <a:effectLst/>
                <a:latin typeface="Consolas" panose="020B0609020204030204" pitchFamily="49" charset="0"/>
              </a:rPr>
              <a:t>ROI-based methods: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r>
              <a:rPr lang="it-IT" sz="1200" b="0" i="0" dirty="0">
                <a:effectLst/>
                <a:latin typeface="Consolas" panose="020B0609020204030204" pitchFamily="49" charset="0"/>
              </a:rPr>
              <a:t>	VK-RGBHCbCr → 88.37%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r>
              <a:rPr lang="it-IT" sz="1200" b="0" i="0" dirty="0">
                <a:effectLst/>
                <a:latin typeface="Consolas" panose="020B0609020204030204" pitchFamily="49" charset="0"/>
              </a:rPr>
              <a:t>	VK-Conaire → 94.19%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r>
              <a:rPr lang="it-IT" sz="1200" b="0" i="0" dirty="0">
                <a:effectLst/>
                <a:latin typeface="Consolas" panose="020B0609020204030204" pitchFamily="49" charset="0"/>
              </a:rPr>
              <a:t>	VK and VK-LMK → 95.35%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effectLst/>
                <a:latin typeface="Consolas" panose="020B0609020204030204" pitchFamily="49" charset="0"/>
              </a:rPr>
              <a:t>Reason for failures: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Face not detected in first frame (Viola–Jones fail)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KLT tracker lost all feature points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Skin segmentation failed (no skin pixels detected)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SNR of extracted signals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General finding: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	SNR differences between methods were not statistically significant in many scenarios (especially resting, talking	, skin tone).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	POS algorithm consistently gave higher SNR than 2SR.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	FVP sometimes had lower SNR (under motion, low light).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effectLst/>
                <a:latin typeface="Consolas" panose="020B0609020204030204" pitchFamily="49" charset="0"/>
              </a:rPr>
              <a:t>Trends observed: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	Higher light → higher SNR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	Darker skin → lower SNR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	Motion (talking, rotation) → lower SNR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RMSE between reference PR (pulse rate) and estimated PR : [NXT PAGE]</a:t>
            </a: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8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8491851" y="466386"/>
            <a:ext cx="10801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999999"/>
                </a:solidFill>
                <a:latin typeface="Consolas" panose="020B0609020204030204" pitchFamily="49" charset="0"/>
              </a:rPr>
              <a:t>SB-&gt;POS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1EB004-0DC9-C191-71CE-5DE76C393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129384"/>
              </p:ext>
            </p:extLst>
          </p:nvPr>
        </p:nvGraphicFramePr>
        <p:xfrm>
          <a:off x="90116" y="947009"/>
          <a:ext cx="10603280" cy="6614250"/>
        </p:xfrm>
        <a:graphic>
          <a:graphicData uri="http://schemas.openxmlformats.org/drawingml/2006/table">
            <a:tbl>
              <a:tblPr/>
              <a:tblGrid>
                <a:gridCol w="1060328">
                  <a:extLst>
                    <a:ext uri="{9D8B030D-6E8A-4147-A177-3AD203B41FA5}">
                      <a16:colId xmlns:a16="http://schemas.microsoft.com/office/drawing/2014/main" val="3093725042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2704503532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1714699173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2683901194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3468866482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2834472535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773795796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801891935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709255761"/>
                    </a:ext>
                  </a:extLst>
                </a:gridCol>
                <a:gridCol w="1060328">
                  <a:extLst>
                    <a:ext uri="{9D8B030D-6E8A-4147-A177-3AD203B41FA5}">
                      <a16:colId xmlns:a16="http://schemas.microsoft.com/office/drawing/2014/main" val="2228219536"/>
                    </a:ext>
                  </a:extLst>
                </a:gridCol>
              </a:tblGrid>
              <a:tr h="512455">
                <a:tc>
                  <a:txBody>
                    <a:bodyPr/>
                    <a:lstStyle/>
                    <a:p>
                      <a:r>
                        <a:rPr lang="en-US" sz="850" dirty="0"/>
                        <a:t>Dataset / Scenario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VK (SB)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VK (2SR)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VK-LMK (SB)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VK-LMK (2SR)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VK-RGBHCbCr (SB)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VK-RGBHCbCr (2SR)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VK-Conaire (SB)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VK-Conaire (2SR)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FVP (SB)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033176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PURE – resting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1.08 ± 0.71 (10)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1.11 ± 0.72 (10)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1.09 ± 0.74 (10)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1.18 ± 0.72 (10)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1.31 ± 0.91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1.50 ± 1.29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1.09 ± 0.75 (10)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1.13 ± 0.78 (10)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1.48 ± 0.86 (10)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87795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PURE – talking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4.09 ± 3.68 (9)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8.19 ± 15.62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11.08 ± 15.72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14.54 ± 20.24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8.68 ± 16.24 (8)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9.06 ± 17.59 (8)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8.48 ± 9.50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12.7 ± 16.58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7.95 ± 9.32 (9)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458957"/>
                  </a:ext>
                </a:extLst>
              </a:tr>
              <a:tr h="512455">
                <a:tc>
                  <a:txBody>
                    <a:bodyPr/>
                    <a:lstStyle/>
                    <a:p>
                      <a:r>
                        <a:rPr lang="en-US" sz="850" b="1"/>
                        <a:t>PURE – head trans.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1.07 ± 0.64 (20)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1.14 ± 0.75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1.13 ± 0.83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1.20 ± 0.87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1.13 ± 0.74 (18)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1.28 ± 0.80 (18)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1.14 ± 0.71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2.98 ± 4.18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3.96 ± 4.97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163402"/>
                  </a:ext>
                </a:extLst>
              </a:tr>
              <a:tr h="512455">
                <a:tc>
                  <a:txBody>
                    <a:bodyPr/>
                    <a:lstStyle/>
                    <a:p>
                      <a:r>
                        <a:rPr lang="en-US" sz="850" b="1"/>
                        <a:t>PURE – head rot.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0.88 ± 0.70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0.84 ± 0.62 (20)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1.06 ± 0.97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5.53 ± 6.62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0.84 ± 0.62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5.41 ± 12.43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3.08 ± 6.29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9.45 ± 17.76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2.47 ± 5.73 (20)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23160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PBDTrPPG – LC1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25.57 ± 12.25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25.23 ± 13.09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23.27 ± 12.02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22.92 ± 11.40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19.66 ± 11.69 (2)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19.85 ± 12.71 (2)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24.56 ± 12.37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23.89 ± 12.15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52.28 ± 6.65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58793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PBDTrPPG – LC2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22.69 ± 13.27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25.78 ± 16.04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21.47 ± 13.42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23.81 ± 16.56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20.47 ± 12.70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21.55 ± 12.59 (3)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18.95 ± 11.40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24.79 ± 16.89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54.84 ± 9.41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14422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PBDTrPPG – LC3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17.37 ± 10.36 (3)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30.53 ± 28.34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21.88 ± 22.58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27.15 ± 28.57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20.23 ± 12.79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22.39 ± 15.64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18.03 ± 11.19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23.26 ± 17.84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52.17 ± 17.90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332653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PBDTrPPG – LC4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12.84 ± 9.61 (3)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17.36 ± 15.22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15.12 ± 13.10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16.65 ± 15.11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14.36 ± 10.67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13.03 ± 8.97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14.44 ± 9.65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17.82 ± 13.57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40.76 ± 26.12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483141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PBDTrPPG – LC5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12.44 ± 9.62 (3)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20.96 ± 19.39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15.81 ± 16.58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19.43 ± 22.08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19.76 ± 14.65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17.20 ± 15.28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24.94 ± 15.35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27.90 ± 17.85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40.62 ± 29.02 (3)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310466"/>
                  </a:ext>
                </a:extLst>
              </a:tr>
              <a:tr h="512455">
                <a:tc>
                  <a:txBody>
                    <a:bodyPr/>
                    <a:lstStyle/>
                    <a:p>
                      <a:r>
                        <a:rPr lang="en-US" sz="850" b="1"/>
                        <a:t>PBDTrPPG – bright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4.37 ± 1.98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4.16 ± 1.46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4.14 ± 1.63 (5)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4.28 ± 1.60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4.27 ± 1.88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4.24 ± 1.53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4.10 ± 1.55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4.08 ± 1.47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32.02 ± 22.30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391599"/>
                  </a:ext>
                </a:extLst>
              </a:tr>
              <a:tr h="512455">
                <a:tc>
                  <a:txBody>
                    <a:bodyPr/>
                    <a:lstStyle/>
                    <a:p>
                      <a:r>
                        <a:rPr lang="en-US" sz="850" b="1"/>
                        <a:t>PBDTrPPG – interm.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21.13 ± 10.92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21.64 ± 10.51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16.59 ± 11.79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16.11 ± 10.76 (5)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21.41 ± 7.05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20.47 ± 9.00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25.30 ± 8.61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26.17 ± 8.79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43.74 ± 3.15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023814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PBDTrPPG – dark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29.05 ± 3.53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46.12 ± 12.79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37.80 ± 9.02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45.59 ± 13.34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33.85 ± 3.51 (4)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34.66 ± 6.08 (4)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31.14 ± 3.05 (5)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40.35 ± 6.07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68.65 ± 9.62 (5)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770690"/>
                  </a:ext>
                </a:extLst>
              </a:tr>
              <a:tr h="512455">
                <a:tc>
                  <a:txBody>
                    <a:bodyPr/>
                    <a:lstStyle/>
                    <a:p>
                      <a:r>
                        <a:rPr lang="en-US" sz="850" b="1"/>
                        <a:t>LGI-PPGI – resting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2.22 ± 1.30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2.20 ± 1.31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2.23 ± 1.30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2.21 ± 1.31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2.08 ± 1.38 (6)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2.18 ± 1.32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2.20 ± 1.31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2.20 ± 1.32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2.24 ± 1.31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653367"/>
                  </a:ext>
                </a:extLst>
              </a:tr>
              <a:tr h="393280">
                <a:tc>
                  <a:txBody>
                    <a:bodyPr/>
                    <a:lstStyle/>
                    <a:p>
                      <a:r>
                        <a:rPr lang="en-US" sz="850" b="1"/>
                        <a:t>LGI-PPGI – gym</a:t>
                      </a:r>
                      <a:endParaRPr lang="en-US" sz="850"/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13.9 ± 11.16 (2)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15.6 ± 12.89 (2)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17.81 ± 9.53 (2)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33.5 ± 4.35 (2)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b="1" dirty="0">
                          <a:solidFill>
                            <a:srgbClr val="00B050"/>
                          </a:solidFill>
                        </a:rPr>
                        <a:t>2.99 ± 0.0 (1)</a:t>
                      </a:r>
                      <a:endParaRPr lang="en-US" sz="850" dirty="0">
                        <a:solidFill>
                          <a:srgbClr val="00B050"/>
                        </a:solidFill>
                      </a:endParaRP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31.84 ± 0.0 (1)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13.77 ± 0.0 (1)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/>
                        <a:t>29.6 ± 0.0 (1)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50" dirty="0"/>
                        <a:t>39.66 ± 17.22 (6)</a:t>
                      </a:r>
                    </a:p>
                  </a:txBody>
                  <a:tcPr marL="25932" marR="25932" marT="12966" marB="129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063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67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629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Performance Evaluation of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r>
              <a:rPr lang="en-US" sz="1600" b="1" dirty="0">
                <a:latin typeface="Consolas" panose="020B0609020204030204" pitchFamily="49" charset="0"/>
              </a:rPr>
              <a:t> Approaches with and without the Region-of-Interest Localization Step (</a:t>
            </a:r>
            <a:r>
              <a:rPr lang="en-US" sz="1600" b="1" dirty="0" err="1">
                <a:latin typeface="Consolas" panose="020B0609020204030204" pitchFamily="49" charset="0"/>
              </a:rPr>
              <a:t>Žan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Pirnar</a:t>
            </a:r>
            <a:r>
              <a:rPr lang="en-US" sz="1600" b="1" dirty="0">
                <a:latin typeface="Consolas" panose="020B0609020204030204" pitchFamily="49" charset="0"/>
              </a:rPr>
              <a:t>, Miha </a:t>
            </a:r>
            <a:r>
              <a:rPr lang="en-US" sz="1600" b="1" dirty="0" err="1">
                <a:latin typeface="Consolas" panose="020B0609020204030204" pitchFamily="49" charset="0"/>
              </a:rPr>
              <a:t>Finžgar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Primož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Podržaj</a:t>
            </a:r>
            <a:r>
              <a:rPr lang="en-US" sz="1600" b="1" dirty="0">
                <a:latin typeface="Consolas" panose="020B0609020204030204" pitchFamily="49" charset="0"/>
              </a:rPr>
              <a:t>, 2021)</a:t>
            </a:r>
            <a:endParaRPr lang="en-US" sz="1600" b="1" i="0" dirty="0"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Strengths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Comprehensive comparison across different ROI strategies and no-ROI approach.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Used multiple datasets (controlled + real-world + compression effects).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Evaluated with both model-based (POS) and data-driven (2SR) 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rPPG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 algorithms.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Clearly reported limitations (failures of detectors, challenges with compression/skin tone).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endParaRPr lang="it-IT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Weaknesses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Did not analyze computational complexity, which is important for real-time systems.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Limited number of video recordings in motion/skin tone tests.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ROI quality not directly quantified (skin vs non-skin pixel ratio not deeply studied).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Only focused on face-based signals, not other body regions.</a:t>
            </a:r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endParaRPr lang="it-IT" sz="1200" b="0" i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it-IT" sz="1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Conclusions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ROI localization is not strictly necessary: 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FVP performed reliably, though sometimes less accurate.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Algorithm choice matters more than ROI choice: 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POS outperformed 2SR in robustness.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For real-world deployment, ROI localization might improve accuracy, but FVP offers robustness when ROI detection fails.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it-IT" sz="1200" b="0" i="0" dirty="0">
                <a:effectLst/>
                <a:latin typeface="Consolas" panose="020B0609020204030204" pitchFamily="49" charset="0"/>
              </a:rPr>
            </a:b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8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5910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Name: Assessment of ROI Selection for Facial Video-Based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br>
              <a:rPr lang="en-US" sz="1600" b="1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Authors: Dae-Yeol Kim, </a:t>
            </a:r>
            <a:r>
              <a:rPr lang="en-US" sz="1400" b="1" dirty="0" err="1">
                <a:latin typeface="Consolas" panose="020B0609020204030204" pitchFamily="49" charset="0"/>
              </a:rPr>
              <a:t>Kwangkee</a:t>
            </a:r>
            <a:r>
              <a:rPr lang="en-US" sz="1400" b="1" dirty="0">
                <a:latin typeface="Consolas" panose="020B0609020204030204" pitchFamily="49" charset="0"/>
              </a:rPr>
              <a:t> Lee &amp; Chae-Bong Sohn (2021)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Description: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To investigate how different facial Regions of Interest (ROIs) affect the accuracy of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algorithms by considering skin thickness and anatomical features.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Methods</a:t>
            </a: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Datasets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UBFC-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(42 subjects, 10 s videos).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LGI-PPGI (6 subjects, motion/no-motion/dialog/gym)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Algorithms tested (7 total):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CHROM, GREEN, ICA,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PBV, POS, SSR, LGI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ROI candidates: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Anatomical mapping of 39 regions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Reduced to 31 ROIs for experiments 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Metrics: MAE, RMSE, PCC → combined into </a:t>
            </a:r>
            <a:r>
              <a:rPr lang="en-US" sz="1200" dirty="0" err="1">
                <a:latin typeface="Consolas" panose="020B0609020204030204" pitchFamily="49" charset="0"/>
              </a:rPr>
              <a:t>rBS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(relative BVP similarity).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Tools: Face mesh via </a:t>
            </a:r>
            <a:r>
              <a:rPr lang="en-US" sz="1200" dirty="0" err="1">
                <a:latin typeface="Consolas" panose="020B0609020204030204" pitchFamily="49" charset="0"/>
              </a:rPr>
              <a:t>MediaPipe</a:t>
            </a:r>
            <a:r>
              <a:rPr lang="en-US" sz="1200" dirty="0">
                <a:latin typeface="Consolas" panose="020B0609020204030204" pitchFamily="49" charset="0"/>
              </a:rPr>
              <a:t> (468 landmarks).</a:t>
            </a:r>
          </a:p>
        </p:txBody>
      </p:sp>
      <p:pic>
        <p:nvPicPr>
          <p:cNvPr id="2052" name="Picture 4" descr="Sensors 21 07923 g003">
            <a:extLst>
              <a:ext uri="{FF2B5EF4-FFF2-40B4-BE49-F238E27FC236}">
                <a16:creationId xmlns:a16="http://schemas.microsoft.com/office/drawing/2014/main" id="{688B11CB-9C76-5384-08F7-21F603C7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040" y="3420592"/>
            <a:ext cx="6736309" cy="377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52288B-9A7B-5FF0-35E9-DAEB1959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08" y="2052439"/>
            <a:ext cx="2800574" cy="140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07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4402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</a:t>
            </a:r>
            <a:r>
              <a:rPr lang="en-US" sz="1600" b="1" dirty="0" err="1">
                <a:latin typeface="Consolas" panose="020B0609020204030204" pitchFamily="49" charset="0"/>
              </a:rPr>
              <a:t>Name:Assessment</a:t>
            </a:r>
            <a:r>
              <a:rPr lang="en-US" sz="1600" b="1" dirty="0">
                <a:latin typeface="Consolas" panose="020B0609020204030204" pitchFamily="49" charset="0"/>
              </a:rPr>
              <a:t> of ROI Selection for Facial Video-Based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br>
              <a:rPr lang="en-US" sz="1600" b="1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Authors: Dae-Yeol Kim, </a:t>
            </a:r>
            <a:r>
              <a:rPr lang="en-US" sz="1400" b="1" dirty="0" err="1">
                <a:latin typeface="Consolas" panose="020B0609020204030204" pitchFamily="49" charset="0"/>
              </a:rPr>
              <a:t>Kwangkee</a:t>
            </a:r>
            <a:r>
              <a:rPr lang="en-US" sz="1400" b="1" dirty="0">
                <a:latin typeface="Consolas" panose="020B0609020204030204" pitchFamily="49" charset="0"/>
              </a:rPr>
              <a:t> Lee &amp; Chae-Bong Sohn (2021)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Key Results </a:t>
            </a: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ROIs with thin skin and large surface area yielded better signals.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Best ROIs (TOP-5): Right malar (27), Glabella (10), Lower medial forehead (3), Upper medial forehead (0), Left malar (28).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Worst ROIs (BOT-5): Left lower nasal sidewall (15), Right mid nasal sidewall (12), Left mid nasal sidewall (13),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Lower cheek (20), Right upper lip (19).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Performance vs. ROI</a:t>
            </a: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TOP-5 regions consistently outperformed whole-face ROI and BOT-5 across both datasets.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UBFC dataset (POS method):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i="1" dirty="0">
                <a:latin typeface="Consolas" panose="020B0609020204030204" pitchFamily="49" charset="0"/>
              </a:rPr>
              <a:t>MAE:</a:t>
            </a:r>
            <a:r>
              <a:rPr lang="en-US" sz="1200" dirty="0">
                <a:latin typeface="Consolas" panose="020B0609020204030204" pitchFamily="49" charset="0"/>
              </a:rPr>
              <a:t> 1.85 (TOP-5) vs. 1.87 (whole face) vs. 7.26 (BOT-5).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i="1" dirty="0">
                <a:latin typeface="Consolas" panose="020B0609020204030204" pitchFamily="49" charset="0"/>
              </a:rPr>
              <a:t>PCC:</a:t>
            </a:r>
            <a:r>
              <a:rPr lang="en-US" sz="1200" dirty="0">
                <a:latin typeface="Consolas" panose="020B0609020204030204" pitchFamily="49" charset="0"/>
              </a:rPr>
              <a:t> 0.80–0.87 (TOP-5/whole face) vs. 0.29–0.36 (BOT-5).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LGI dataset: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MAE: 2.93–3.61 (TOP-5) vs. 4.04 (whole face) vs. 6.21–10.71 (BOT-5).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16DFED-4246-4397-DD9E-0B79F52AB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60654"/>
              </p:ext>
            </p:extLst>
          </p:nvPr>
        </p:nvGraphicFramePr>
        <p:xfrm>
          <a:off x="522164" y="5436815"/>
          <a:ext cx="9223376" cy="1726698"/>
        </p:xfrm>
        <a:graphic>
          <a:graphicData uri="http://schemas.openxmlformats.org/drawingml/2006/table">
            <a:tbl>
              <a:tblPr/>
              <a:tblGrid>
                <a:gridCol w="1152922">
                  <a:extLst>
                    <a:ext uri="{9D8B030D-6E8A-4147-A177-3AD203B41FA5}">
                      <a16:colId xmlns:a16="http://schemas.microsoft.com/office/drawing/2014/main" val="2293694593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805568404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1064715780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1854215762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3938802941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2584135567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1560736404"/>
                    </a:ext>
                  </a:extLst>
                </a:gridCol>
                <a:gridCol w="1152922">
                  <a:extLst>
                    <a:ext uri="{9D8B030D-6E8A-4147-A177-3AD203B41FA5}">
                      <a16:colId xmlns:a16="http://schemas.microsoft.com/office/drawing/2014/main" val="2876515857"/>
                    </a:ext>
                  </a:extLst>
                </a:gridCol>
              </a:tblGrid>
              <a:tr h="670366">
                <a:tc>
                  <a:txBody>
                    <a:bodyPr/>
                    <a:lstStyle/>
                    <a:p>
                      <a:r>
                        <a:rPr lang="en-US" sz="1100" dirty="0"/>
                        <a:t>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POS (TOP-5)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POS 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Face+Skin</a:t>
                      </a:r>
                      <a:r>
                        <a:rPr lang="en-US" sz="11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POS (BOT-5)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CHROM 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(TOP-5)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CHROM 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Face+Skin</a:t>
                      </a:r>
                      <a:r>
                        <a:rPr lang="en-US" sz="11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CHROM 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(BOT-5)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314500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r>
                        <a:rPr lang="en-US" sz="1100" b="1"/>
                        <a:t>UBFC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7.26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5.90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173202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PCC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235745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r>
                        <a:rPr lang="en-US" sz="1100" b="1"/>
                        <a:t>LGI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3.61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4.04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314961"/>
                  </a:ext>
                </a:extLst>
              </a:tr>
              <a:tr h="2640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PCC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427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38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Study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0" y="900311"/>
            <a:ext cx="10693400" cy="181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Paper </a:t>
            </a:r>
            <a:r>
              <a:rPr lang="en-US" sz="1600" b="1" dirty="0" err="1">
                <a:latin typeface="Consolas" panose="020B0609020204030204" pitchFamily="49" charset="0"/>
              </a:rPr>
              <a:t>Name:Assessment</a:t>
            </a:r>
            <a:r>
              <a:rPr lang="en-US" sz="1600" b="1" dirty="0">
                <a:latin typeface="Consolas" panose="020B0609020204030204" pitchFamily="49" charset="0"/>
              </a:rPr>
              <a:t> of ROI Selection for Facial Video-Based </a:t>
            </a:r>
            <a:r>
              <a:rPr lang="en-US" sz="1600" b="1" dirty="0" err="1">
                <a:latin typeface="Consolas" panose="020B0609020204030204" pitchFamily="49" charset="0"/>
              </a:rPr>
              <a:t>rPPG</a:t>
            </a:r>
            <a:br>
              <a:rPr lang="en-US" sz="1600" b="1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Authors: Dae-Yeol Kim, </a:t>
            </a:r>
            <a:r>
              <a:rPr lang="en-US" sz="1400" b="1" dirty="0" err="1">
                <a:latin typeface="Consolas" panose="020B0609020204030204" pitchFamily="49" charset="0"/>
              </a:rPr>
              <a:t>Kwangkee</a:t>
            </a:r>
            <a:r>
              <a:rPr lang="en-US" sz="1400" b="1" dirty="0">
                <a:latin typeface="Consolas" panose="020B0609020204030204" pitchFamily="49" charset="0"/>
              </a:rPr>
              <a:t> Lee &amp; Chae-Bong Sohn (2021)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Core Takeaway</a:t>
            </a:r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Cheeks (malar) + forehead (medial/lower) + glabella are the most reliable ROIs for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Nasal/upper lip regions perform worst due to thicker skin and higher noise.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Skin thickness is a key anatomical determinant of </a:t>
            </a:r>
            <a:r>
              <a:rPr lang="en-US" sz="1200" dirty="0" err="1">
                <a:latin typeface="Consolas" panose="020B0609020204030204" pitchFamily="49" charset="0"/>
              </a:rPr>
              <a:t>rPPG</a:t>
            </a:r>
            <a:r>
              <a:rPr lang="en-US" sz="1200" dirty="0">
                <a:latin typeface="Consolas" panose="020B0609020204030204" pitchFamily="49" charset="0"/>
              </a:rPr>
              <a:t> signal quality.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026D39-4CF7-C69B-375B-7839E00E4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2" y="1459532"/>
            <a:ext cx="2675637" cy="27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0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17171</TotalTime>
  <Words>5264</Words>
  <Application>Microsoft Office PowerPoint</Application>
  <PresentationFormat>Custom</PresentationFormat>
  <Paragraphs>737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272</cp:revision>
  <cp:lastPrinted>2012-01-03T07:03:32Z</cp:lastPrinted>
  <dcterms:created xsi:type="dcterms:W3CDTF">2011-12-29T06:45:05Z</dcterms:created>
  <dcterms:modified xsi:type="dcterms:W3CDTF">2025-09-16T04:43:03Z</dcterms:modified>
</cp:coreProperties>
</file>